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4"/>
  </p:notesMasterIdLst>
  <p:sldIdLst>
    <p:sldId id="291" r:id="rId2"/>
    <p:sldId id="257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2" r:id="rId13"/>
  </p:sldIdLst>
  <p:sldSz cx="9144000" cy="5143500" type="screen16x9"/>
  <p:notesSz cx="6858000" cy="9144000"/>
  <p:embeddedFontLst>
    <p:embeddedFont>
      <p:font typeface="Abel" panose="02020500000000000000" charset="0"/>
      <p:regular r:id="rId15"/>
    </p:embeddedFont>
    <p:embeddedFont>
      <p:font typeface="微軟正黑體" panose="020B0604030504040204" pitchFamily="34" charset="-120"/>
      <p:regular r:id="rId16"/>
      <p:bold r:id="rId17"/>
    </p:embeddedFont>
    <p:embeddedFont>
      <p:font typeface="Fira Sans Extra Condensed Medium" panose="02020500000000000000" charset="0"/>
      <p:regular r:id="rId18"/>
      <p:bold r:id="rId19"/>
      <p:italic r:id="rId20"/>
      <p:boldItalic r:id="rId21"/>
    </p:embeddedFont>
    <p:embeddedFont>
      <p:font typeface="Denk One" panose="02020500000000000000" charset="0"/>
      <p:regular r:id="rId22"/>
    </p:embeddedFont>
    <p:embeddedFont>
      <p:font typeface="標楷體" panose="03000509000000000000" pitchFamily="65" charset="-12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200"/>
    <a:srgbClr val="F8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8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32" y="64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7c365f9a0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7c365f9a0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30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 ">
  <p:cSld name="TITLE_2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661275" y="2853688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2150" y="1712025"/>
            <a:ext cx="5888700" cy="11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315388" y="2072050"/>
            <a:ext cx="2341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924688" y="1590625"/>
            <a:ext cx="1123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 idx="3"/>
          </p:nvPr>
        </p:nvSpPr>
        <p:spPr>
          <a:xfrm>
            <a:off x="4486813" y="2072050"/>
            <a:ext cx="2341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4" hasCustomPrompt="1"/>
          </p:nvPr>
        </p:nvSpPr>
        <p:spPr>
          <a:xfrm>
            <a:off x="5096113" y="1590625"/>
            <a:ext cx="1123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5"/>
          </p:nvPr>
        </p:nvSpPr>
        <p:spPr>
          <a:xfrm>
            <a:off x="2315388" y="2975075"/>
            <a:ext cx="2341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6" hasCustomPrompt="1"/>
          </p:nvPr>
        </p:nvSpPr>
        <p:spPr>
          <a:xfrm>
            <a:off x="2924688" y="2493650"/>
            <a:ext cx="1123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7"/>
          </p:nvPr>
        </p:nvSpPr>
        <p:spPr>
          <a:xfrm>
            <a:off x="4486813" y="2975075"/>
            <a:ext cx="2341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8" hasCustomPrompt="1"/>
          </p:nvPr>
        </p:nvSpPr>
        <p:spPr>
          <a:xfrm>
            <a:off x="5096113" y="2493650"/>
            <a:ext cx="1123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009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TITLE_1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1648900" y="2853688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9775" y="1712025"/>
            <a:ext cx="5888700" cy="11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4">
  <p:cSld name="CUSTOM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subTitle" idx="1"/>
          </p:nvPr>
        </p:nvSpPr>
        <p:spPr>
          <a:xfrm>
            <a:off x="3978050" y="2438625"/>
            <a:ext cx="309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132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●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○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■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●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○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■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●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○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66269"/>
              </a:buClr>
              <a:buSzPts val="1200"/>
              <a:buFont typeface="Abel"/>
              <a:buChar char="■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1" r:id="rId3"/>
    <p:sldLayoutId id="2147483664" r:id="rId4"/>
    <p:sldLayoutId id="214748367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9.wdp"/><Relationship Id="rId18" Type="http://schemas.openxmlformats.org/officeDocument/2006/relationships/image" Target="../media/image42.png"/><Relationship Id="rId3" Type="http://schemas.openxmlformats.org/officeDocument/2006/relationships/image" Target="../media/image34.png"/><Relationship Id="rId21" Type="http://schemas.microsoft.com/office/2007/relationships/hdphoto" Target="../media/hdphoto1.wdp"/><Relationship Id="rId7" Type="http://schemas.microsoft.com/office/2007/relationships/hdphoto" Target="../media/hdphoto7.wdp"/><Relationship Id="rId12" Type="http://schemas.openxmlformats.org/officeDocument/2006/relationships/image" Target="../media/image39.png"/><Relationship Id="rId17" Type="http://schemas.microsoft.com/office/2007/relationships/hdphoto" Target="../media/hdphoto11.wdp"/><Relationship Id="rId2" Type="http://schemas.openxmlformats.org/officeDocument/2006/relationships/image" Target="../media/image5.png"/><Relationship Id="rId16" Type="http://schemas.openxmlformats.org/officeDocument/2006/relationships/image" Target="../media/image41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microsoft.com/office/2007/relationships/hdphoto" Target="../media/hdphoto8.wdp"/><Relationship Id="rId5" Type="http://schemas.openxmlformats.org/officeDocument/2006/relationships/image" Target="../media/image27.jpeg"/><Relationship Id="rId15" Type="http://schemas.microsoft.com/office/2007/relationships/hdphoto" Target="../media/hdphoto10.wdp"/><Relationship Id="rId10" Type="http://schemas.openxmlformats.org/officeDocument/2006/relationships/image" Target="../media/image38.png"/><Relationship Id="rId19" Type="http://schemas.microsoft.com/office/2007/relationships/hdphoto" Target="../media/hdphoto12.wdp"/><Relationship Id="rId4" Type="http://schemas.microsoft.com/office/2007/relationships/hdphoto" Target="../media/hdphoto6.wdp"/><Relationship Id="rId9" Type="http://schemas.openxmlformats.org/officeDocument/2006/relationships/image" Target="../media/image37.pn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jp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26.jp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image" Target="../media/image27.jpe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29.png"/><Relationship Id="rId15" Type="http://schemas.openxmlformats.org/officeDocument/2006/relationships/image" Target="../media/image15.png"/><Relationship Id="rId10" Type="http://schemas.openxmlformats.org/officeDocument/2006/relationships/image" Target="../media/image32.png"/><Relationship Id="rId4" Type="http://schemas.microsoft.com/office/2007/relationships/hdphoto" Target="../media/hdphoto1.wdp"/><Relationship Id="rId9" Type="http://schemas.openxmlformats.org/officeDocument/2006/relationships/image" Target="../media/image31.png"/><Relationship Id="rId1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02;p22"/>
          <p:cNvPicPr preferRelativeResize="0"/>
          <p:nvPr/>
        </p:nvPicPr>
        <p:blipFill rotWithShape="1">
          <a:blip r:embed="rId2">
            <a:alphaModFix/>
          </a:blip>
          <a:srcRect l="8270" r="8270" b="30206"/>
          <a:stretch/>
        </p:blipFill>
        <p:spPr>
          <a:xfrm rot="-2336284">
            <a:off x="-334449" y="108620"/>
            <a:ext cx="5433711" cy="3404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03;p22"/>
          <p:cNvPicPr preferRelativeResize="0"/>
          <p:nvPr/>
        </p:nvPicPr>
        <p:blipFill rotWithShape="1">
          <a:blip r:embed="rId3">
            <a:alphaModFix/>
          </a:blip>
          <a:srcRect r="11323" b="10402"/>
          <a:stretch/>
        </p:blipFill>
        <p:spPr>
          <a:xfrm>
            <a:off x="4842126" y="1462798"/>
            <a:ext cx="4451775" cy="399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936189" y="3601030"/>
            <a:ext cx="590575" cy="13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5346" y="4209330"/>
            <a:ext cx="437100" cy="2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08;p22"/>
          <p:cNvPicPr preferRelativeResize="0"/>
          <p:nvPr/>
        </p:nvPicPr>
        <p:blipFill rotWithShape="1">
          <a:blip r:embed="rId6">
            <a:alphaModFix/>
          </a:blip>
          <a:srcRect t="29062" r="59483"/>
          <a:stretch/>
        </p:blipFill>
        <p:spPr>
          <a:xfrm rot="-8100000">
            <a:off x="3459609" y="1783185"/>
            <a:ext cx="528576" cy="107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09;p22"/>
          <p:cNvPicPr preferRelativeResize="0"/>
          <p:nvPr/>
        </p:nvPicPr>
        <p:blipFill rotWithShape="1">
          <a:blip r:embed="rId6">
            <a:alphaModFix/>
          </a:blip>
          <a:srcRect t="29062" r="59483"/>
          <a:stretch/>
        </p:blipFill>
        <p:spPr>
          <a:xfrm rot="-5946971">
            <a:off x="651008" y="29960"/>
            <a:ext cx="528576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10;p22"/>
          <p:cNvPicPr preferRelativeResize="0"/>
          <p:nvPr/>
        </p:nvPicPr>
        <p:blipFill rotWithShape="1">
          <a:blip r:embed="rId6">
            <a:alphaModFix/>
          </a:blip>
          <a:srcRect t="29062" r="59483"/>
          <a:stretch/>
        </p:blipFill>
        <p:spPr>
          <a:xfrm rot="6035288">
            <a:off x="7709184" y="176710"/>
            <a:ext cx="528575" cy="10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870334" y="3192216"/>
            <a:ext cx="33483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15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第一組</a:t>
            </a:r>
            <a:endParaRPr lang="en-US" altLang="zh-TW" sz="15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>
              <a:defRPr/>
            </a:pPr>
            <a:r>
              <a:rPr lang="en-US" altLang="zh-TW" sz="15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108213504 </a:t>
            </a:r>
            <a:r>
              <a:rPr lang="zh-TW" altLang="en-US" sz="15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張育銓</a:t>
            </a:r>
            <a:r>
              <a:rPr lang="en-US" altLang="zh-TW" sz="15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(</a:t>
            </a:r>
            <a:r>
              <a:rPr lang="zh-TW" altLang="en-US" sz="15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組長</a:t>
            </a:r>
            <a:r>
              <a:rPr lang="en-US" altLang="zh-TW" sz="15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)</a:t>
            </a:r>
          </a:p>
          <a:p>
            <a:pPr>
              <a:defRPr/>
            </a:pPr>
            <a:r>
              <a:rPr lang="en-US" altLang="zh-TW" sz="15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108213510 </a:t>
            </a:r>
            <a:r>
              <a:rPr lang="zh-TW" altLang="en-US" sz="15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蕭棋文</a:t>
            </a:r>
            <a:endParaRPr lang="en-US" altLang="zh-TW" sz="15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>
              <a:defRPr/>
            </a:pPr>
            <a:r>
              <a:rPr lang="en-US" altLang="zh-TW" sz="15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106213077 </a:t>
            </a:r>
            <a:r>
              <a:rPr lang="zh-TW" altLang="en-US" sz="15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陳佳境</a:t>
            </a:r>
            <a:endParaRPr lang="en-US" altLang="ko-KR" sz="15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-323123" y="870898"/>
            <a:ext cx="5888700" cy="1183800"/>
          </a:xfrm>
        </p:spPr>
        <p:txBody>
          <a:bodyPr/>
          <a:lstStyle/>
          <a:p>
            <a:r>
              <a:rPr lang="zh-TW" altLang="en-US" sz="5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水族箱監測</a:t>
            </a:r>
            <a:r>
              <a:rPr lang="zh-TW" altLang="en-US" sz="5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</a:t>
            </a:r>
            <a:endParaRPr lang="zh-TW" altLang="en-US" sz="5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117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17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 flipH="1">
            <a:off x="7184519" y="-91439"/>
            <a:ext cx="1687300" cy="1954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群組 83"/>
          <p:cNvGrpSpPr/>
          <p:nvPr/>
        </p:nvGrpSpPr>
        <p:grpSpPr>
          <a:xfrm>
            <a:off x="75971" y="0"/>
            <a:ext cx="8938165" cy="5063010"/>
            <a:chOff x="33440" y="69826"/>
            <a:chExt cx="9182852" cy="5201613"/>
          </a:xfrm>
        </p:grpSpPr>
        <p:sp>
          <p:nvSpPr>
            <p:cNvPr id="53" name="弧形 52"/>
            <p:cNvSpPr/>
            <p:nvPr/>
          </p:nvSpPr>
          <p:spPr>
            <a:xfrm>
              <a:off x="6288378" y="1480685"/>
              <a:ext cx="1036749" cy="596027"/>
            </a:xfrm>
            <a:custGeom>
              <a:avLst/>
              <a:gdLst>
                <a:gd name="connsiteX0" fmla="*/ 627780 w 1255561"/>
                <a:gd name="connsiteY0" fmla="*/ 0 h 596026"/>
                <a:gd name="connsiteX1" fmla="*/ 1207258 w 1255561"/>
                <a:gd name="connsiteY1" fmla="*/ 183378 h 596026"/>
                <a:gd name="connsiteX2" fmla="*/ 748212 w 1255561"/>
                <a:gd name="connsiteY2" fmla="*/ 590491 h 596026"/>
                <a:gd name="connsiteX3" fmla="*/ 262546 w 1255561"/>
                <a:gd name="connsiteY3" fmla="*/ 540399 h 596026"/>
                <a:gd name="connsiteX4" fmla="*/ 627781 w 1255561"/>
                <a:gd name="connsiteY4" fmla="*/ 298013 h 596026"/>
                <a:gd name="connsiteX5" fmla="*/ 627780 w 1255561"/>
                <a:gd name="connsiteY5" fmla="*/ 0 h 596026"/>
                <a:gd name="connsiteX0" fmla="*/ 627780 w 1255561"/>
                <a:gd name="connsiteY0" fmla="*/ 0 h 596026"/>
                <a:gd name="connsiteX1" fmla="*/ 1207258 w 1255561"/>
                <a:gd name="connsiteY1" fmla="*/ 183378 h 596026"/>
                <a:gd name="connsiteX2" fmla="*/ 748212 w 1255561"/>
                <a:gd name="connsiteY2" fmla="*/ 590491 h 596026"/>
                <a:gd name="connsiteX3" fmla="*/ 262546 w 1255561"/>
                <a:gd name="connsiteY3" fmla="*/ 540399 h 596026"/>
                <a:gd name="connsiteX0" fmla="*/ 365234 w 993369"/>
                <a:gd name="connsiteY0" fmla="*/ 0 h 596027"/>
                <a:gd name="connsiteX1" fmla="*/ 944712 w 993369"/>
                <a:gd name="connsiteY1" fmla="*/ 183378 h 596027"/>
                <a:gd name="connsiteX2" fmla="*/ 485666 w 993369"/>
                <a:gd name="connsiteY2" fmla="*/ 590491 h 596027"/>
                <a:gd name="connsiteX3" fmla="*/ 0 w 993369"/>
                <a:gd name="connsiteY3" fmla="*/ 540399 h 596027"/>
                <a:gd name="connsiteX4" fmla="*/ 365235 w 993369"/>
                <a:gd name="connsiteY4" fmla="*/ 298013 h 596027"/>
                <a:gd name="connsiteX5" fmla="*/ 365234 w 993369"/>
                <a:gd name="connsiteY5" fmla="*/ 0 h 596027"/>
                <a:gd name="connsiteX0" fmla="*/ 365234 w 993369"/>
                <a:gd name="connsiteY0" fmla="*/ 0 h 596027"/>
                <a:gd name="connsiteX1" fmla="*/ 549691 w 993369"/>
                <a:gd name="connsiteY1" fmla="*/ 271160 h 596027"/>
                <a:gd name="connsiteX2" fmla="*/ 485666 w 993369"/>
                <a:gd name="connsiteY2" fmla="*/ 590491 h 596027"/>
                <a:gd name="connsiteX3" fmla="*/ 0 w 993369"/>
                <a:gd name="connsiteY3" fmla="*/ 540399 h 596027"/>
                <a:gd name="connsiteX0" fmla="*/ 365234 w 993369"/>
                <a:gd name="connsiteY0" fmla="*/ 0 h 609106"/>
                <a:gd name="connsiteX1" fmla="*/ 944712 w 993369"/>
                <a:gd name="connsiteY1" fmla="*/ 183378 h 609106"/>
                <a:gd name="connsiteX2" fmla="*/ 485666 w 993369"/>
                <a:gd name="connsiteY2" fmla="*/ 590491 h 609106"/>
                <a:gd name="connsiteX3" fmla="*/ 0 w 993369"/>
                <a:gd name="connsiteY3" fmla="*/ 540399 h 609106"/>
                <a:gd name="connsiteX4" fmla="*/ 365235 w 993369"/>
                <a:gd name="connsiteY4" fmla="*/ 298013 h 609106"/>
                <a:gd name="connsiteX5" fmla="*/ 365234 w 993369"/>
                <a:gd name="connsiteY5" fmla="*/ 0 h 609106"/>
                <a:gd name="connsiteX0" fmla="*/ 365234 w 993369"/>
                <a:gd name="connsiteY0" fmla="*/ 0 h 609106"/>
                <a:gd name="connsiteX1" fmla="*/ 549691 w 993369"/>
                <a:gd name="connsiteY1" fmla="*/ 271160 h 609106"/>
                <a:gd name="connsiteX2" fmla="*/ 105275 w 993369"/>
                <a:gd name="connsiteY2" fmla="*/ 605122 h 609106"/>
                <a:gd name="connsiteX3" fmla="*/ 0 w 993369"/>
                <a:gd name="connsiteY3" fmla="*/ 540399 h 609106"/>
                <a:gd name="connsiteX0" fmla="*/ 365234 w 993369"/>
                <a:gd name="connsiteY0" fmla="*/ 0 h 609106"/>
                <a:gd name="connsiteX1" fmla="*/ 944712 w 993369"/>
                <a:gd name="connsiteY1" fmla="*/ 183378 h 609106"/>
                <a:gd name="connsiteX2" fmla="*/ 485666 w 993369"/>
                <a:gd name="connsiteY2" fmla="*/ 590491 h 609106"/>
                <a:gd name="connsiteX3" fmla="*/ 0 w 993369"/>
                <a:gd name="connsiteY3" fmla="*/ 540399 h 609106"/>
                <a:gd name="connsiteX4" fmla="*/ 365235 w 993369"/>
                <a:gd name="connsiteY4" fmla="*/ 298013 h 609106"/>
                <a:gd name="connsiteX5" fmla="*/ 365234 w 993369"/>
                <a:gd name="connsiteY5" fmla="*/ 0 h 609106"/>
                <a:gd name="connsiteX0" fmla="*/ 365234 w 993369"/>
                <a:gd name="connsiteY0" fmla="*/ 0 h 609106"/>
                <a:gd name="connsiteX1" fmla="*/ 425333 w 993369"/>
                <a:gd name="connsiteY1" fmla="*/ 358942 h 609106"/>
                <a:gd name="connsiteX2" fmla="*/ 105275 w 993369"/>
                <a:gd name="connsiteY2" fmla="*/ 605122 h 609106"/>
                <a:gd name="connsiteX3" fmla="*/ 0 w 993369"/>
                <a:gd name="connsiteY3" fmla="*/ 540399 h 609106"/>
                <a:gd name="connsiteX0" fmla="*/ 408614 w 1036749"/>
                <a:gd name="connsiteY0" fmla="*/ 0 h 596027"/>
                <a:gd name="connsiteX1" fmla="*/ 988092 w 1036749"/>
                <a:gd name="connsiteY1" fmla="*/ 183378 h 596027"/>
                <a:gd name="connsiteX2" fmla="*/ 529046 w 1036749"/>
                <a:gd name="connsiteY2" fmla="*/ 590491 h 596027"/>
                <a:gd name="connsiteX3" fmla="*/ 43380 w 1036749"/>
                <a:gd name="connsiteY3" fmla="*/ 540399 h 596027"/>
                <a:gd name="connsiteX4" fmla="*/ 408615 w 1036749"/>
                <a:gd name="connsiteY4" fmla="*/ 298013 h 596027"/>
                <a:gd name="connsiteX5" fmla="*/ 408614 w 1036749"/>
                <a:gd name="connsiteY5" fmla="*/ 0 h 596027"/>
                <a:gd name="connsiteX0" fmla="*/ 408614 w 1036749"/>
                <a:gd name="connsiteY0" fmla="*/ 0 h 596027"/>
                <a:gd name="connsiteX1" fmla="*/ 468713 w 1036749"/>
                <a:gd name="connsiteY1" fmla="*/ 358942 h 596027"/>
                <a:gd name="connsiteX2" fmla="*/ 53557 w 1036749"/>
                <a:gd name="connsiteY2" fmla="*/ 590491 h 596027"/>
                <a:gd name="connsiteX3" fmla="*/ 43380 w 1036749"/>
                <a:gd name="connsiteY3" fmla="*/ 540399 h 596027"/>
                <a:gd name="connsiteX0" fmla="*/ 408614 w 1036749"/>
                <a:gd name="connsiteY0" fmla="*/ 0 h 596027"/>
                <a:gd name="connsiteX1" fmla="*/ 988092 w 1036749"/>
                <a:gd name="connsiteY1" fmla="*/ 183378 h 596027"/>
                <a:gd name="connsiteX2" fmla="*/ 529046 w 1036749"/>
                <a:gd name="connsiteY2" fmla="*/ 590491 h 596027"/>
                <a:gd name="connsiteX3" fmla="*/ 43380 w 1036749"/>
                <a:gd name="connsiteY3" fmla="*/ 540399 h 596027"/>
                <a:gd name="connsiteX4" fmla="*/ 408615 w 1036749"/>
                <a:gd name="connsiteY4" fmla="*/ 298013 h 596027"/>
                <a:gd name="connsiteX5" fmla="*/ 408614 w 1036749"/>
                <a:gd name="connsiteY5" fmla="*/ 0 h 596027"/>
                <a:gd name="connsiteX0" fmla="*/ 408614 w 1036749"/>
                <a:gd name="connsiteY0" fmla="*/ 0 h 596027"/>
                <a:gd name="connsiteX1" fmla="*/ 512604 w 1036749"/>
                <a:gd name="connsiteY1" fmla="*/ 417464 h 596027"/>
                <a:gd name="connsiteX2" fmla="*/ 53557 w 1036749"/>
                <a:gd name="connsiteY2" fmla="*/ 590491 h 596027"/>
                <a:gd name="connsiteX3" fmla="*/ 43380 w 1036749"/>
                <a:gd name="connsiteY3" fmla="*/ 540399 h 59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6749" h="596027" stroke="0" extrusionOk="0">
                  <a:moveTo>
                    <a:pt x="408614" y="0"/>
                  </a:moveTo>
                  <a:cubicBezTo>
                    <a:pt x="662038" y="0"/>
                    <a:pt x="890609" y="72332"/>
                    <a:pt x="988092" y="183378"/>
                  </a:cubicBezTo>
                  <a:cubicBezTo>
                    <a:pt x="1140915" y="357464"/>
                    <a:pt x="918957" y="554311"/>
                    <a:pt x="529046" y="590491"/>
                  </a:cubicBezTo>
                  <a:cubicBezTo>
                    <a:pt x="359534" y="606220"/>
                    <a:pt x="183860" y="588101"/>
                    <a:pt x="43380" y="540399"/>
                  </a:cubicBezTo>
                  <a:lnTo>
                    <a:pt x="408615" y="298013"/>
                  </a:lnTo>
                  <a:cubicBezTo>
                    <a:pt x="408615" y="198675"/>
                    <a:pt x="408614" y="99338"/>
                    <a:pt x="408614" y="0"/>
                  </a:cubicBezTo>
                  <a:close/>
                </a:path>
                <a:path w="1036749" h="596027" fill="none">
                  <a:moveTo>
                    <a:pt x="408614" y="0"/>
                  </a:moveTo>
                  <a:cubicBezTo>
                    <a:pt x="662038" y="0"/>
                    <a:pt x="571780" y="319049"/>
                    <a:pt x="512604" y="417464"/>
                  </a:cubicBezTo>
                  <a:cubicBezTo>
                    <a:pt x="453428" y="515879"/>
                    <a:pt x="443468" y="554311"/>
                    <a:pt x="53557" y="590491"/>
                  </a:cubicBezTo>
                  <a:cubicBezTo>
                    <a:pt x="-115955" y="606220"/>
                    <a:pt x="183860" y="588101"/>
                    <a:pt x="43380" y="540399"/>
                  </a:cubicBezTo>
                </a:path>
              </a:pathLst>
            </a:cu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852575" y="152392"/>
              <a:ext cx="8363717" cy="4236727"/>
              <a:chOff x="91794" y="123132"/>
              <a:chExt cx="8363717" cy="4236727"/>
            </a:xfrm>
          </p:grpSpPr>
          <p:grpSp>
            <p:nvGrpSpPr>
              <p:cNvPr id="34" name="群組 33"/>
              <p:cNvGrpSpPr/>
              <p:nvPr/>
            </p:nvGrpSpPr>
            <p:grpSpPr>
              <a:xfrm>
                <a:off x="91794" y="123132"/>
                <a:ext cx="7991475" cy="4236727"/>
                <a:chOff x="91794" y="123132"/>
                <a:chExt cx="8724878" cy="4625545"/>
              </a:xfrm>
            </p:grpSpPr>
            <p:grpSp>
              <p:nvGrpSpPr>
                <p:cNvPr id="17" name="群組 16"/>
                <p:cNvGrpSpPr/>
                <p:nvPr/>
              </p:nvGrpSpPr>
              <p:grpSpPr>
                <a:xfrm>
                  <a:off x="91794" y="123132"/>
                  <a:ext cx="6736396" cy="4625545"/>
                  <a:chOff x="135687" y="134912"/>
                  <a:chExt cx="6736396" cy="4625545"/>
                </a:xfrm>
              </p:grpSpPr>
              <p:grpSp>
                <p:nvGrpSpPr>
                  <p:cNvPr id="101" name="群組 100"/>
                  <p:cNvGrpSpPr/>
                  <p:nvPr/>
                </p:nvGrpSpPr>
                <p:grpSpPr>
                  <a:xfrm>
                    <a:off x="135687" y="134912"/>
                    <a:ext cx="6736396" cy="4625545"/>
                    <a:chOff x="1997718" y="96743"/>
                    <a:chExt cx="8981861" cy="6167393"/>
                  </a:xfrm>
                </p:grpSpPr>
                <p:pic>
                  <p:nvPicPr>
                    <p:cNvPr id="8" name="圖片 7"/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0" b="98911" l="327" r="98911">
                                  <a14:foregroundMark x1="3377" y1="8348" x2="28867" y2="90018"/>
                                  <a14:foregroundMark x1="32353" y1="13430" x2="32680" y2="60799"/>
                                  <a14:foregroundMark x1="70044" y1="13612" x2="69608" y2="91833"/>
                                  <a14:foregroundMark x1="55120" y1="7985" x2="86492" y2="5082"/>
                                  <a14:foregroundMark x1="35185" y1="11978" x2="35185" y2="11978"/>
                                  <a14:foregroundMark x1="41176" y1="4900" x2="41176" y2="4900"/>
                                  <a14:foregroundMark x1="7298" y1="29220" x2="5664" y2="46461"/>
                                  <a14:foregroundMark x1="38017" y1="78040" x2="38017" y2="78040"/>
                                  <a14:foregroundMark x1="35185" y1="68058" x2="36928" y2="74047"/>
                                  <a14:foregroundMark x1="38235" y1="79310" x2="40741" y2="88022"/>
                                  <a14:foregroundMark x1="41068" y1="89655" x2="43137" y2="95826"/>
                                  <a14:foregroundMark x1="37146" y1="74410" x2="37691" y2="77314"/>
                                  <a14:foregroundMark x1="35621" y1="11252" x2="40632" y2="5263"/>
                                  <a14:foregroundMark x1="41830" y1="4356" x2="43246" y2="254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2" t="1979" r="1412" b="1979"/>
                    <a:stretch/>
                  </p:blipFill>
                  <p:spPr>
                    <a:xfrm>
                      <a:off x="1997718" y="96743"/>
                      <a:ext cx="5826474" cy="345638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圖片 5"/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33" b="61312"/>
                    <a:stretch/>
                  </p:blipFill>
                  <p:spPr>
                    <a:xfrm>
                      <a:off x="2203731" y="4353835"/>
                      <a:ext cx="5942275" cy="191030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9" name="群組 8"/>
                    <p:cNvGrpSpPr/>
                    <p:nvPr/>
                  </p:nvGrpSpPr>
                  <p:grpSpPr>
                    <a:xfrm rot="160303">
                      <a:off x="8531307" y="2527516"/>
                      <a:ext cx="2448272" cy="2160240"/>
                      <a:chOff x="9480376" y="1772816"/>
                      <a:chExt cx="2448272" cy="2160240"/>
                    </a:xfrm>
                  </p:grpSpPr>
                  <p:pic>
                    <p:nvPicPr>
                      <p:cNvPr id="5" name="圖片 4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ackgroundRemoval t="20400" b="85700" l="6200" r="91500">
                                    <a14:foregroundMark x1="11500" y1="51600" x2="11500" y2="51600"/>
                                    <a14:foregroundMark x1="13100" y1="51300" x2="13100" y2="51300"/>
                                    <a14:foregroundMark x1="34400" y1="76800" x2="34400" y2="76800"/>
                                    <a14:foregroundMark x1="39100" y1="76100" x2="39100" y2="76100"/>
                                    <a14:foregroundMark x1="81800" y1="58300" x2="81800" y2="58300"/>
                                    <a14:foregroundMark x1="89100" y1="60100" x2="89100" y2="60100"/>
                                    <a14:foregroundMark x1="88100" y1="58100" x2="88100" y2="58100"/>
                                    <a14:foregroundMark x1="13300" y1="50100" x2="13300" y2="50100"/>
                                    <a14:foregroundMark x1="12600" y1="50100" x2="12600" y2="50100"/>
                                    <a14:backgroundMark x1="14400" y1="54100" x2="14400" y2="5410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532" t="19595" r="8556" b="15087"/>
                      <a:stretch/>
                    </p:blipFill>
                    <p:spPr>
                      <a:xfrm>
                        <a:off x="9480376" y="1772816"/>
                        <a:ext cx="1872208" cy="144016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圖片 6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ackgroundRemoval t="20400" b="85700" l="6200" r="91500">
                                    <a14:foregroundMark x1="11500" y1="51600" x2="11500" y2="51600"/>
                                    <a14:foregroundMark x1="13100" y1="51300" x2="13100" y2="51300"/>
                                    <a14:foregroundMark x1="34400" y1="76800" x2="34400" y2="76800"/>
                                    <a14:foregroundMark x1="39100" y1="76100" x2="39100" y2="76100"/>
                                    <a14:foregroundMark x1="81800" y1="58300" x2="81800" y2="58300"/>
                                    <a14:foregroundMark x1="89100" y1="60100" x2="89100" y2="60100"/>
                                    <a14:foregroundMark x1="88100" y1="58100" x2="88100" y2="58100"/>
                                    <a14:foregroundMark x1="13300" y1="50100" x2="13300" y2="50100"/>
                                    <a14:foregroundMark x1="12600" y1="50100" x2="12600" y2="50100"/>
                                    <a14:backgroundMark x1="14400" y1="54100" x2="14400" y2="5410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532" t="19595" r="8556" b="15087"/>
                      <a:stretch/>
                    </p:blipFill>
                    <p:spPr>
                      <a:xfrm>
                        <a:off x="10056440" y="2492896"/>
                        <a:ext cx="1872208" cy="1440160"/>
                      </a:xfrm>
                      <a:prstGeom prst="rect">
                        <a:avLst/>
                      </a:prstGeom>
                    </p:spPr>
                  </p:pic>
                </p:grpSp>
                <p:cxnSp>
                  <p:nvCxnSpPr>
                    <p:cNvPr id="15" name="直線接點 14"/>
                    <p:cNvCxnSpPr/>
                    <p:nvPr/>
                  </p:nvCxnSpPr>
                  <p:spPr>
                    <a:xfrm flipH="1">
                      <a:off x="7824192" y="4353835"/>
                      <a:ext cx="1604948" cy="83279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直線接點 20"/>
                    <p:cNvCxnSpPr/>
                    <p:nvPr/>
                  </p:nvCxnSpPr>
                  <p:spPr>
                    <a:xfrm flipH="1">
                      <a:off x="7824192" y="4296809"/>
                      <a:ext cx="1496888" cy="22358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直線接點 23"/>
                    <p:cNvCxnSpPr/>
                    <p:nvPr/>
                  </p:nvCxnSpPr>
                  <p:spPr>
                    <a:xfrm flipH="1">
                      <a:off x="7453413" y="3573015"/>
                      <a:ext cx="1311463" cy="947374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直線接點 26"/>
                    <p:cNvCxnSpPr/>
                    <p:nvPr/>
                  </p:nvCxnSpPr>
                  <p:spPr>
                    <a:xfrm flipH="1">
                      <a:off x="7650520" y="3573015"/>
                      <a:ext cx="1291434" cy="864099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直線接點 32"/>
                    <p:cNvCxnSpPr/>
                    <p:nvPr/>
                  </p:nvCxnSpPr>
                  <p:spPr>
                    <a:xfrm flipH="1" flipV="1">
                      <a:off x="6293294" y="3234562"/>
                      <a:ext cx="344765" cy="1563641"/>
                    </a:xfrm>
                    <a:prstGeom prst="line">
                      <a:avLst/>
                    </a:prstGeom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3"/>
                    </a:lnRef>
                    <a:fillRef idx="0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直線接點 30"/>
                    <p:cNvCxnSpPr/>
                    <p:nvPr/>
                  </p:nvCxnSpPr>
                  <p:spPr>
                    <a:xfrm flipV="1">
                      <a:off x="6185234" y="3356992"/>
                      <a:ext cx="73067" cy="1656186"/>
                    </a:xfrm>
                    <a:prstGeom prst="line">
                      <a:avLst/>
                    </a:prstGeom>
                    <a:ln w="28575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直線接點 50"/>
                    <p:cNvCxnSpPr/>
                    <p:nvPr/>
                  </p:nvCxnSpPr>
                  <p:spPr>
                    <a:xfrm flipH="1">
                      <a:off x="6835166" y="3471389"/>
                      <a:ext cx="1944042" cy="1326814"/>
                    </a:xfrm>
                    <a:prstGeom prst="line">
                      <a:avLst/>
                    </a:prstGeom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3"/>
                    </a:lnRef>
                    <a:fillRef idx="0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直線接點 54"/>
                    <p:cNvCxnSpPr/>
                    <p:nvPr/>
                  </p:nvCxnSpPr>
                  <p:spPr>
                    <a:xfrm flipH="1">
                      <a:off x="6456040" y="4213532"/>
                      <a:ext cx="2865040" cy="776046"/>
                    </a:xfrm>
                    <a:prstGeom prst="line">
                      <a:avLst/>
                    </a:prstGeom>
                    <a:ln w="28575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" name="直線接點 11"/>
                  <p:cNvCxnSpPr/>
                  <p:nvPr/>
                </p:nvCxnSpPr>
                <p:spPr>
                  <a:xfrm flipH="1">
                    <a:off x="2248055" y="578665"/>
                    <a:ext cx="1089202" cy="2873982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直線接點 13"/>
                  <p:cNvCxnSpPr/>
                  <p:nvPr/>
                </p:nvCxnSpPr>
                <p:spPr>
                  <a:xfrm flipH="1">
                    <a:off x="2665863" y="702510"/>
                    <a:ext cx="660787" cy="2687680"/>
                  </a:xfrm>
                  <a:prstGeom prst="line">
                    <a:avLst/>
                  </a:prstGeom>
                  <a:ln w="28575">
                    <a:solidFill>
                      <a:schemeClr val="accent5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9" name="圖片 18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3069" b="27663"/>
                <a:stretch/>
              </p:blipFill>
              <p:spPr>
                <a:xfrm>
                  <a:off x="7187249" y="2553537"/>
                  <a:ext cx="1091561" cy="774194"/>
                </a:xfrm>
                <a:prstGeom prst="rect">
                  <a:avLst/>
                </a:prstGeom>
              </p:spPr>
            </p:pic>
            <p:sp>
              <p:nvSpPr>
                <p:cNvPr id="29" name="弧形 28"/>
                <p:cNvSpPr/>
                <p:nvPr/>
              </p:nvSpPr>
              <p:spPr>
                <a:xfrm>
                  <a:off x="5868660" y="2914306"/>
                  <a:ext cx="1556401" cy="1118008"/>
                </a:xfrm>
                <a:prstGeom prst="arc">
                  <a:avLst>
                    <a:gd name="adj1" fmla="val 16200000"/>
                    <a:gd name="adj2" fmla="val 21586749"/>
                  </a:avLst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22" name="圖片 21" descr="畫面剪輯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667" b="100000" l="98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660585">
                  <a:off x="7144926" y="3604031"/>
                  <a:ext cx="839562" cy="493861"/>
                </a:xfrm>
                <a:prstGeom prst="rect">
                  <a:avLst/>
                </a:prstGeom>
              </p:spPr>
            </p:pic>
            <p:sp>
              <p:nvSpPr>
                <p:cNvPr id="28" name="手繪多邊形 27"/>
                <p:cNvSpPr/>
                <p:nvPr/>
              </p:nvSpPr>
              <p:spPr>
                <a:xfrm>
                  <a:off x="7341696" y="2822397"/>
                  <a:ext cx="171013" cy="623061"/>
                </a:xfrm>
                <a:custGeom>
                  <a:avLst/>
                  <a:gdLst>
                    <a:gd name="connsiteX0" fmla="*/ 234511 w 318419"/>
                    <a:gd name="connsiteY0" fmla="*/ 7345 h 683672"/>
                    <a:gd name="connsiteX1" fmla="*/ 425 w 318419"/>
                    <a:gd name="connsiteY1" fmla="*/ 87812 h 683672"/>
                    <a:gd name="connsiteX2" fmla="*/ 285717 w 318419"/>
                    <a:gd name="connsiteY2" fmla="*/ 629137 h 683672"/>
                    <a:gd name="connsiteX3" fmla="*/ 300348 w 318419"/>
                    <a:gd name="connsiteY3" fmla="*/ 636452 h 683672"/>
                    <a:gd name="connsiteX0" fmla="*/ 119807 w 196921"/>
                    <a:gd name="connsiteY0" fmla="*/ 1269 h 672100"/>
                    <a:gd name="connsiteX1" fmla="*/ 2764 w 196921"/>
                    <a:gd name="connsiteY1" fmla="*/ 162203 h 672100"/>
                    <a:gd name="connsiteX2" fmla="*/ 171013 w 196921"/>
                    <a:gd name="connsiteY2" fmla="*/ 623061 h 672100"/>
                    <a:gd name="connsiteX3" fmla="*/ 185644 w 196921"/>
                    <a:gd name="connsiteY3" fmla="*/ 630376 h 672100"/>
                    <a:gd name="connsiteX0" fmla="*/ 119807 w 178722"/>
                    <a:gd name="connsiteY0" fmla="*/ 1269 h 672100"/>
                    <a:gd name="connsiteX1" fmla="*/ 2764 w 178722"/>
                    <a:gd name="connsiteY1" fmla="*/ 162203 h 672100"/>
                    <a:gd name="connsiteX2" fmla="*/ 171013 w 178722"/>
                    <a:gd name="connsiteY2" fmla="*/ 623061 h 672100"/>
                    <a:gd name="connsiteX3" fmla="*/ 141753 w 178722"/>
                    <a:gd name="connsiteY3" fmla="*/ 630376 h 672100"/>
                    <a:gd name="connsiteX0" fmla="*/ 119807 w 171013"/>
                    <a:gd name="connsiteY0" fmla="*/ 1269 h 623061"/>
                    <a:gd name="connsiteX1" fmla="*/ 2764 w 171013"/>
                    <a:gd name="connsiteY1" fmla="*/ 162203 h 623061"/>
                    <a:gd name="connsiteX2" fmla="*/ 171013 w 171013"/>
                    <a:gd name="connsiteY2" fmla="*/ 623061 h 623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1013" h="623061">
                      <a:moveTo>
                        <a:pt x="119807" y="1269"/>
                      </a:moveTo>
                      <a:cubicBezTo>
                        <a:pt x="-1503" y="-10314"/>
                        <a:pt x="-5770" y="58571"/>
                        <a:pt x="2764" y="162203"/>
                      </a:cubicBezTo>
                      <a:cubicBezTo>
                        <a:pt x="11298" y="265835"/>
                        <a:pt x="147848" y="545032"/>
                        <a:pt x="171013" y="623061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30" name="圖片 29" descr="畫面剪輯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100000" l="3038" r="99241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926978" y="2806270"/>
                  <a:ext cx="889694" cy="675717"/>
                </a:xfrm>
                <a:prstGeom prst="rect">
                  <a:avLst/>
                </a:prstGeom>
              </p:spPr>
            </p:pic>
            <p:sp>
              <p:nvSpPr>
                <p:cNvPr id="20" name="弧形 19"/>
                <p:cNvSpPr/>
                <p:nvPr/>
              </p:nvSpPr>
              <p:spPr>
                <a:xfrm>
                  <a:off x="5491696" y="2727199"/>
                  <a:ext cx="2057590" cy="106610"/>
                </a:xfrm>
                <a:prstGeom prst="arc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0" name="圖片 9"/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0667" b="63000" l="1500" r="98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81" t="20160" r="1722" b="37001"/>
              <a:stretch/>
            </p:blipFill>
            <p:spPr>
              <a:xfrm rot="2575959" flipH="1">
                <a:off x="6275327" y="1009230"/>
                <a:ext cx="2180184" cy="1147062"/>
              </a:xfrm>
              <a:prstGeom prst="rect">
                <a:avLst/>
              </a:prstGeom>
            </p:spPr>
          </p:pic>
          <p:cxnSp>
            <p:nvCxnSpPr>
              <p:cNvPr id="44" name="直線單箭頭接點 43"/>
              <p:cNvCxnSpPr/>
              <p:nvPr/>
            </p:nvCxnSpPr>
            <p:spPr>
              <a:xfrm>
                <a:off x="7054867" y="1924637"/>
                <a:ext cx="875959" cy="91194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385" b="92000" l="14462" r="86154">
                          <a14:foregroundMark x1="61385" y1="14769" x2="61385" y2="14769"/>
                          <a14:foregroundMark x1="63231" y1="13385" x2="63231" y2="13385"/>
                          <a14:foregroundMark x1="64000" y1="15538" x2="64000" y2="15538"/>
                          <a14:foregroundMark x1="59077" y1="14769" x2="64000" y2="14769"/>
                          <a14:foregroundMark x1="64462" y1="14462" x2="64000" y2="163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09" t="8447" r="13046" b="8748"/>
            <a:stretch/>
          </p:blipFill>
          <p:spPr>
            <a:xfrm rot="17653161">
              <a:off x="1702198" y="3606032"/>
              <a:ext cx="1355069" cy="1566174"/>
            </a:xfrm>
            <a:prstGeom prst="rect">
              <a:avLst/>
            </a:prstGeom>
          </p:spPr>
        </p:pic>
        <p:sp>
          <p:nvSpPr>
            <p:cNvPr id="47" name="矩形 46"/>
            <p:cNvSpPr/>
            <p:nvPr/>
          </p:nvSpPr>
          <p:spPr>
            <a:xfrm>
              <a:off x="7226119" y="3909783"/>
              <a:ext cx="856527" cy="561797"/>
            </a:xfrm>
            <a:prstGeom prst="rect">
              <a:avLst/>
            </a:prstGeom>
            <a:solidFill>
              <a:srgbClr val="F8F2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電源</a:t>
              </a:r>
              <a:endParaRPr lang="zh-TW" altLang="en-US" sz="2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56" name="圖片 55" descr="畫面剪輯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67" b="100000" l="98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660585">
              <a:off x="6928685" y="3343171"/>
              <a:ext cx="768989" cy="452348"/>
            </a:xfrm>
            <a:prstGeom prst="rect">
              <a:avLst/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069" b="27663"/>
            <a:stretch/>
          </p:blipFill>
          <p:spPr>
            <a:xfrm rot="2948743" flipH="1">
              <a:off x="6061366" y="989294"/>
              <a:ext cx="999806" cy="709116"/>
            </a:xfrm>
            <a:prstGeom prst="rect">
              <a:avLst/>
            </a:prstGeom>
          </p:spPr>
        </p:pic>
        <p:sp>
          <p:nvSpPr>
            <p:cNvPr id="57" name="手繪多邊形 56"/>
            <p:cNvSpPr/>
            <p:nvPr/>
          </p:nvSpPr>
          <p:spPr>
            <a:xfrm>
              <a:off x="6752287" y="1385885"/>
              <a:ext cx="503248" cy="1812227"/>
            </a:xfrm>
            <a:custGeom>
              <a:avLst/>
              <a:gdLst>
                <a:gd name="connsiteX0" fmla="*/ 234511 w 318419"/>
                <a:gd name="connsiteY0" fmla="*/ 7345 h 683672"/>
                <a:gd name="connsiteX1" fmla="*/ 425 w 318419"/>
                <a:gd name="connsiteY1" fmla="*/ 87812 h 683672"/>
                <a:gd name="connsiteX2" fmla="*/ 285717 w 318419"/>
                <a:gd name="connsiteY2" fmla="*/ 629137 h 683672"/>
                <a:gd name="connsiteX3" fmla="*/ 300348 w 318419"/>
                <a:gd name="connsiteY3" fmla="*/ 636452 h 683672"/>
                <a:gd name="connsiteX0" fmla="*/ 119807 w 196921"/>
                <a:gd name="connsiteY0" fmla="*/ 1269 h 672100"/>
                <a:gd name="connsiteX1" fmla="*/ 2764 w 196921"/>
                <a:gd name="connsiteY1" fmla="*/ 162203 h 672100"/>
                <a:gd name="connsiteX2" fmla="*/ 171013 w 196921"/>
                <a:gd name="connsiteY2" fmla="*/ 623061 h 672100"/>
                <a:gd name="connsiteX3" fmla="*/ 185644 w 196921"/>
                <a:gd name="connsiteY3" fmla="*/ 630376 h 672100"/>
                <a:gd name="connsiteX0" fmla="*/ 119807 w 178722"/>
                <a:gd name="connsiteY0" fmla="*/ 1269 h 672100"/>
                <a:gd name="connsiteX1" fmla="*/ 2764 w 178722"/>
                <a:gd name="connsiteY1" fmla="*/ 162203 h 672100"/>
                <a:gd name="connsiteX2" fmla="*/ 171013 w 178722"/>
                <a:gd name="connsiteY2" fmla="*/ 623061 h 672100"/>
                <a:gd name="connsiteX3" fmla="*/ 141753 w 178722"/>
                <a:gd name="connsiteY3" fmla="*/ 630376 h 672100"/>
                <a:gd name="connsiteX0" fmla="*/ 119807 w 171013"/>
                <a:gd name="connsiteY0" fmla="*/ 1269 h 623061"/>
                <a:gd name="connsiteX1" fmla="*/ 2764 w 171013"/>
                <a:gd name="connsiteY1" fmla="*/ 162203 h 623061"/>
                <a:gd name="connsiteX2" fmla="*/ 171013 w 171013"/>
                <a:gd name="connsiteY2" fmla="*/ 623061 h 623061"/>
                <a:gd name="connsiteX0" fmla="*/ 19201 w 662256"/>
                <a:gd name="connsiteY0" fmla="*/ 1096 h 638161"/>
                <a:gd name="connsiteX1" fmla="*/ 494007 w 662256"/>
                <a:gd name="connsiteY1" fmla="*/ 177303 h 638161"/>
                <a:gd name="connsiteX2" fmla="*/ 662256 w 662256"/>
                <a:gd name="connsiteY2" fmla="*/ 638161 h 638161"/>
                <a:gd name="connsiteX0" fmla="*/ 18130 w 702002"/>
                <a:gd name="connsiteY0" fmla="*/ 1177 h 630606"/>
                <a:gd name="connsiteX1" fmla="*/ 533753 w 702002"/>
                <a:gd name="connsiteY1" fmla="*/ 169748 h 630606"/>
                <a:gd name="connsiteX2" fmla="*/ 702002 w 702002"/>
                <a:gd name="connsiteY2" fmla="*/ 630606 h 63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2002" h="630606">
                  <a:moveTo>
                    <a:pt x="18130" y="1177"/>
                  </a:moveTo>
                  <a:cubicBezTo>
                    <a:pt x="-103180" y="-10406"/>
                    <a:pt x="419774" y="64843"/>
                    <a:pt x="533753" y="169748"/>
                  </a:cubicBezTo>
                  <a:cubicBezTo>
                    <a:pt x="647732" y="274653"/>
                    <a:pt x="678837" y="552577"/>
                    <a:pt x="702002" y="630606"/>
                  </a:cubicBezTo>
                </a:path>
              </a:pathLst>
            </a:custGeom>
            <a:no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弧形 53"/>
            <p:cNvSpPr/>
            <p:nvPr/>
          </p:nvSpPr>
          <p:spPr>
            <a:xfrm>
              <a:off x="5790927" y="2208802"/>
              <a:ext cx="1408224" cy="1946232"/>
            </a:xfrm>
            <a:prstGeom prst="arc">
              <a:avLst>
                <a:gd name="adj1" fmla="val 16200000"/>
                <a:gd name="adj2" fmla="val 161807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21094" b="98750" l="6875" r="92813">
                          <a14:foregroundMark x1="72969" y1="46094" x2="72969" y2="46094"/>
                          <a14:foregroundMark x1="76719" y1="58438" x2="76719" y2="58438"/>
                          <a14:foregroundMark x1="78125" y1="70000" x2="78125" y2="70000"/>
                          <a14:foregroundMark x1="58750" y1="81875" x2="58750" y2="81875"/>
                          <a14:foregroundMark x1="85469" y1="58594" x2="85469" y2="58594"/>
                          <a14:foregroundMark x1="49219" y1="81875" x2="49219" y2="81875"/>
                          <a14:foregroundMark x1="52500" y1="79844" x2="52500" y2="79844"/>
                          <a14:foregroundMark x1="59062" y1="75938" x2="59062" y2="75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22" r="7618"/>
            <a:stretch/>
          </p:blipFill>
          <p:spPr>
            <a:xfrm>
              <a:off x="4914876" y="69826"/>
              <a:ext cx="1304294" cy="1120691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cxnSp>
          <p:nvCxnSpPr>
            <p:cNvPr id="59" name="直線單箭頭接點 58"/>
            <p:cNvCxnSpPr/>
            <p:nvPr/>
          </p:nvCxnSpPr>
          <p:spPr>
            <a:xfrm>
              <a:off x="6240597" y="751978"/>
              <a:ext cx="89875" cy="51928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字方塊 61"/>
            <p:cNvSpPr txBox="1"/>
            <p:nvPr/>
          </p:nvSpPr>
          <p:spPr>
            <a:xfrm>
              <a:off x="4966407" y="1162448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沈水</a:t>
              </a:r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過濾器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7763411" y="1578232"/>
              <a:ext cx="1152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/>
                <a:t>USB LED</a:t>
              </a:r>
              <a:r>
                <a:rPr lang="zh-TW" altLang="en-US" b="1" dirty="0" smtClean="0"/>
                <a:t>燈</a:t>
              </a:r>
              <a:endParaRPr lang="zh-TW" altLang="en-US" b="1" dirty="0"/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5846698" y="3215952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/>
                <a:t>繼電器</a:t>
              </a:r>
              <a:endParaRPr lang="zh-TW" altLang="en-US" b="1" dirty="0"/>
            </a:p>
          </p:txBody>
        </p:sp>
        <p:pic>
          <p:nvPicPr>
            <p:cNvPr id="68" name="圖片 67"/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3210" b="95556" l="2178" r="97822">
                          <a14:foregroundMark x1="51361" y1="28642" x2="68966" y2="26173"/>
                          <a14:foregroundMark x1="38838" y1="75309" x2="49002" y2="82222"/>
                          <a14:foregroundMark x1="17604" y1="65926" x2="17604" y2="659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84082" y="2740939"/>
              <a:ext cx="2040313" cy="1499686"/>
            </a:xfrm>
            <a:prstGeom prst="rect">
              <a:avLst/>
            </a:prstGeom>
          </p:spPr>
        </p:pic>
        <p:cxnSp>
          <p:nvCxnSpPr>
            <p:cNvPr id="69" name="直線接點 68"/>
            <p:cNvCxnSpPr/>
            <p:nvPr/>
          </p:nvCxnSpPr>
          <p:spPr>
            <a:xfrm flipV="1">
              <a:off x="3200496" y="3198112"/>
              <a:ext cx="279768" cy="8491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 flipV="1">
              <a:off x="3241644" y="3140905"/>
              <a:ext cx="354000" cy="9672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 flipH="1">
              <a:off x="1477425" y="981986"/>
              <a:ext cx="2297885" cy="2818737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橢圓 74"/>
            <p:cNvSpPr/>
            <p:nvPr/>
          </p:nvSpPr>
          <p:spPr>
            <a:xfrm>
              <a:off x="66757" y="3363484"/>
              <a:ext cx="315310" cy="117003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33440" y="4607321"/>
              <a:ext cx="1290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這裡接感測器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8" name="直線單箭頭接點 77"/>
            <p:cNvCxnSpPr>
              <a:stCxn id="75" idx="5"/>
            </p:cNvCxnSpPr>
            <p:nvPr/>
          </p:nvCxnSpPr>
          <p:spPr>
            <a:xfrm>
              <a:off x="335891" y="4362171"/>
              <a:ext cx="46176" cy="24515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接點 79"/>
            <p:cNvCxnSpPr/>
            <p:nvPr/>
          </p:nvCxnSpPr>
          <p:spPr>
            <a:xfrm>
              <a:off x="1467710" y="3710394"/>
              <a:ext cx="1818492" cy="44464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字方塊 82"/>
            <p:cNvSpPr txBox="1"/>
            <p:nvPr/>
          </p:nvSpPr>
          <p:spPr>
            <a:xfrm>
              <a:off x="2512995" y="4552665"/>
              <a:ext cx="922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伺服馬達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495875" y="302946"/>
              <a:ext cx="3989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樹莓派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4947054" y="3848529"/>
              <a:ext cx="2209400" cy="14229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Arial" panose="020B0604020202020204" pitchFamily="34" charset="0"/>
                  <a:ea typeface="標楷體" panose="03000509000000000000" pitchFamily="65" charset="-120"/>
                </a:rPr>
                <a:t>樹莓派腳位：</a:t>
              </a:r>
              <a:endParaRPr lang="en-US" altLang="zh-TW" dirty="0">
                <a:latin typeface="Arial" panose="020B0604020202020204" pitchFamily="34" charset="0"/>
                <a:ea typeface="標楷體" panose="03000509000000000000" pitchFamily="65" charset="-120"/>
              </a:endParaRPr>
            </a:p>
            <a:p>
              <a:r>
                <a:rPr lang="zh-TW" altLang="en-US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腳位</a:t>
              </a:r>
              <a:r>
                <a:rPr lang="en-US" altLang="zh-TW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38</a:t>
              </a:r>
              <a:r>
                <a:rPr lang="zh-TW" altLang="en-US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接沈水過濾器的繼電器</a:t>
              </a:r>
              <a:endParaRPr lang="en-US" altLang="zh-TW" dirty="0" smtClean="0">
                <a:latin typeface="Arial" panose="020B0604020202020204" pitchFamily="34" charset="0"/>
                <a:ea typeface="標楷體" panose="03000509000000000000" pitchFamily="65" charset="-120"/>
              </a:endParaRPr>
            </a:p>
            <a:p>
              <a:r>
                <a:rPr lang="zh-TW" altLang="en-US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腳位</a:t>
              </a:r>
              <a:r>
                <a:rPr lang="en-US" altLang="zh-TW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40</a:t>
              </a:r>
              <a:r>
                <a:rPr lang="zh-TW" altLang="en-US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接</a:t>
              </a:r>
              <a:r>
                <a:rPr lang="en-US" altLang="zh-TW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LE</a:t>
              </a:r>
              <a:r>
                <a:rPr lang="en-US" altLang="zh-TW" dirty="0">
                  <a:latin typeface="Arial" panose="020B0604020202020204" pitchFamily="34" charset="0"/>
                  <a:ea typeface="標楷體" panose="03000509000000000000" pitchFamily="65" charset="-120"/>
                </a:rPr>
                <a:t>D</a:t>
              </a:r>
              <a:r>
                <a:rPr lang="zh-TW" altLang="en-US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燈的</a:t>
              </a:r>
              <a:r>
                <a:rPr lang="zh-TW" altLang="en-US" dirty="0">
                  <a:latin typeface="Arial" panose="020B0604020202020204" pitchFamily="34" charset="0"/>
                  <a:ea typeface="標楷體" panose="03000509000000000000" pitchFamily="65" charset="-120"/>
                </a:rPr>
                <a:t>繼電器</a:t>
              </a:r>
              <a:endParaRPr lang="en-US" altLang="zh-TW" dirty="0">
                <a:latin typeface="Arial" panose="020B0604020202020204" pitchFamily="34" charset="0"/>
                <a:ea typeface="標楷體" panose="03000509000000000000" pitchFamily="65" charset="-120"/>
              </a:endParaRPr>
            </a:p>
            <a:p>
              <a:r>
                <a:rPr lang="zh-TW" altLang="en-US" dirty="0">
                  <a:latin typeface="Arial" panose="020B0604020202020204" pitchFamily="34" charset="0"/>
                  <a:ea typeface="標楷體" panose="03000509000000000000" pitchFamily="65" charset="-120"/>
                </a:rPr>
                <a:t>腳位</a:t>
              </a:r>
              <a:r>
                <a:rPr lang="en-US" altLang="zh-TW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18</a:t>
              </a:r>
              <a:r>
                <a:rPr lang="zh-TW" altLang="en-US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接</a:t>
              </a:r>
              <a:r>
                <a:rPr lang="en-US" altLang="zh-TW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Arduino</a:t>
              </a:r>
              <a:r>
                <a:rPr lang="zh-TW" altLang="en-US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腳位</a:t>
              </a:r>
              <a:r>
                <a:rPr lang="en-US" altLang="zh-TW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8</a:t>
              </a:r>
              <a:r>
                <a:rPr lang="zh-TW" altLang="en-US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，伺服馬達接</a:t>
              </a:r>
              <a:r>
                <a:rPr lang="en-US" altLang="zh-TW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Arduino</a:t>
              </a:r>
              <a:r>
                <a:rPr lang="zh-TW" altLang="en-US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腳位</a:t>
              </a:r>
              <a:r>
                <a:rPr lang="en-US" altLang="zh-TW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9</a:t>
              </a:r>
              <a:endParaRPr lang="zh-TW" altLang="en-US" dirty="0">
                <a:latin typeface="Arial" panose="020B0604020202020204" pitchFamily="34" charset="0"/>
                <a:ea typeface="標楷體" panose="03000509000000000000" pitchFamily="65" charset="-120"/>
              </a:endParaRPr>
            </a:p>
          </p:txBody>
        </p:sp>
      </p:grpSp>
      <p:pic>
        <p:nvPicPr>
          <p:cNvPr id="86" name="Google Shape;185;p26"/>
          <p:cNvPicPr preferRelativeResize="0"/>
          <p:nvPr/>
        </p:nvPicPr>
        <p:blipFill rotWithShape="1">
          <a:blip r:embed="rId2">
            <a:alphaModFix/>
          </a:blip>
          <a:srcRect r="64005"/>
          <a:stretch/>
        </p:blipFill>
        <p:spPr>
          <a:xfrm rot="628915">
            <a:off x="261250" y="600888"/>
            <a:ext cx="555850" cy="1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85;p26"/>
          <p:cNvPicPr preferRelativeResize="0"/>
          <p:nvPr/>
        </p:nvPicPr>
        <p:blipFill rotWithShape="1">
          <a:blip r:embed="rId2">
            <a:alphaModFix/>
          </a:blip>
          <a:srcRect r="64005"/>
          <a:stretch/>
        </p:blipFill>
        <p:spPr>
          <a:xfrm rot="628915">
            <a:off x="8307186" y="3035436"/>
            <a:ext cx="555850" cy="178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59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78;p26"/>
          <p:cNvPicPr preferRelativeResize="0"/>
          <p:nvPr/>
        </p:nvPicPr>
        <p:blipFill rotWithShape="1">
          <a:blip r:embed="rId2">
            <a:alphaModFix/>
          </a:blip>
          <a:srcRect l="-14051" t="-6192" r="-14038" b="-6192"/>
          <a:stretch/>
        </p:blipFill>
        <p:spPr>
          <a:xfrm rot="161681">
            <a:off x="1450868" y="2881930"/>
            <a:ext cx="664606" cy="11253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0513" y="465516"/>
            <a:ext cx="6482975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TW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ko-KR" sz="33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Google Shape;17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7263098" y="-14913"/>
            <a:ext cx="1687300" cy="19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79;p26"/>
          <p:cNvPicPr preferRelativeResize="0"/>
          <p:nvPr/>
        </p:nvPicPr>
        <p:blipFill rotWithShape="1">
          <a:blip r:embed="rId4">
            <a:alphaModFix/>
          </a:blip>
          <a:srcRect t="4111" b="4102"/>
          <a:stretch/>
        </p:blipFill>
        <p:spPr>
          <a:xfrm>
            <a:off x="0" y="3145659"/>
            <a:ext cx="3261901" cy="2243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0;p26"/>
          <p:cNvPicPr preferRelativeResize="0"/>
          <p:nvPr/>
        </p:nvPicPr>
        <p:blipFill rotWithShape="1">
          <a:blip r:embed="rId5">
            <a:alphaModFix/>
          </a:blip>
          <a:srcRect l="-49" t="-3429" r="219" b="-3419"/>
          <a:stretch/>
        </p:blipFill>
        <p:spPr>
          <a:xfrm rot="176343" flipH="1">
            <a:off x="1942863" y="2219078"/>
            <a:ext cx="447832" cy="649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245899" y="1446450"/>
            <a:ext cx="620951" cy="7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4;p26"/>
          <p:cNvPicPr preferRelativeResize="0"/>
          <p:nvPr/>
        </p:nvPicPr>
        <p:blipFill rotWithShape="1">
          <a:blip r:embed="rId3">
            <a:alphaModFix/>
          </a:blip>
          <a:srcRect t="29062" r="59483"/>
          <a:stretch/>
        </p:blipFill>
        <p:spPr>
          <a:xfrm rot="-1726845">
            <a:off x="1103562" y="1664105"/>
            <a:ext cx="528575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5;p26"/>
          <p:cNvPicPr preferRelativeResize="0"/>
          <p:nvPr/>
        </p:nvPicPr>
        <p:blipFill rotWithShape="1">
          <a:blip r:embed="rId3">
            <a:alphaModFix/>
          </a:blip>
          <a:srcRect r="64005"/>
          <a:stretch/>
        </p:blipFill>
        <p:spPr>
          <a:xfrm rot="628915">
            <a:off x="261250" y="600888"/>
            <a:ext cx="555850" cy="1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222014" y="4295763"/>
            <a:ext cx="689949" cy="65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4599103" y="3994450"/>
            <a:ext cx="565445" cy="12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2951984" y="1914553"/>
            <a:ext cx="130937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張育銓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系統實作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文件編輯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簡報編輯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設備採買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設備組裝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熬夜三天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Call out</a:t>
            </a:r>
          </a:p>
          <a:p>
            <a:pPr>
              <a:defRPr/>
            </a:pPr>
            <a:endParaRPr lang="en-US" altLang="ko-KR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>
              <a:defRPr/>
            </a:pPr>
            <a:endParaRPr lang="en-US" altLang="ko-KR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62991" y="1914552"/>
            <a:ext cx="15287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蕭棋文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系統實作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文件編輯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簡報編輯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設備採買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設備組裝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熬夜三天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Call 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out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>
              <a:defRPr/>
            </a:pPr>
            <a:endParaRPr lang="en-US" altLang="ko-KR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>
              <a:defRPr/>
            </a:pPr>
            <a:endParaRPr lang="en-US" altLang="ko-KR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82207" y="1914552"/>
            <a:ext cx="198329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陳佳境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系統實作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文件編輯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簡報編輯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設備採買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設備組裝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熬夜三天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Call out</a:t>
            </a:r>
          </a:p>
          <a:p>
            <a:pPr>
              <a:defRPr/>
            </a:pP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>
              <a:defRPr/>
            </a:pPr>
            <a:endParaRPr lang="en-US" altLang="ko-KR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>
              <a:defRPr/>
            </a:pPr>
            <a:endParaRPr lang="en-US" altLang="ko-KR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23514" y="1914552"/>
            <a:ext cx="13690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趙守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恩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考前三天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提供大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腿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>
              <a:defRPr/>
            </a:pPr>
            <a:endParaRPr lang="en-US" altLang="ko-KR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>
              <a:defRPr/>
            </a:pPr>
            <a:endParaRPr lang="en-US" altLang="ko-KR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67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950" y="1411100"/>
            <a:ext cx="1045150" cy="23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0" y="2131975"/>
            <a:ext cx="5888700" cy="11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 dirty="0" smtClean="0">
                <a:solidFill>
                  <a:srgbClr val="466269"/>
                </a:solidFill>
              </a:rPr>
              <a:t>THANKS</a:t>
            </a:r>
            <a:r>
              <a:rPr lang="es" sz="6600" dirty="0">
                <a:solidFill>
                  <a:srgbClr val="466269"/>
                </a:solidFill>
              </a:rPr>
              <a:t>!</a:t>
            </a:r>
            <a:endParaRPr sz="6600" dirty="0">
              <a:solidFill>
                <a:srgbClr val="466269"/>
              </a:solidFill>
            </a:endParaRPr>
          </a:p>
        </p:txBody>
      </p:sp>
      <p:pic>
        <p:nvPicPr>
          <p:cNvPr id="594" name="Google Shape;594;p38"/>
          <p:cNvPicPr preferRelativeResize="0"/>
          <p:nvPr/>
        </p:nvPicPr>
        <p:blipFill rotWithShape="1">
          <a:blip r:embed="rId4">
            <a:alphaModFix/>
          </a:blip>
          <a:srcRect l="-6763" t="-9700" r="11634" b="9700"/>
          <a:stretch/>
        </p:blipFill>
        <p:spPr>
          <a:xfrm>
            <a:off x="4700533" y="986551"/>
            <a:ext cx="4450523" cy="415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138" y="413320"/>
            <a:ext cx="1483401" cy="1718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450" y="4106346"/>
            <a:ext cx="761650" cy="4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61;p30"/>
          <p:cNvPicPr preferRelativeResize="0"/>
          <p:nvPr/>
        </p:nvPicPr>
        <p:blipFill rotWithShape="1">
          <a:blip r:embed="rId7">
            <a:alphaModFix/>
          </a:blip>
          <a:srcRect l="-7134" t="-10663" r="-4174" b="-4491"/>
          <a:stretch/>
        </p:blipFill>
        <p:spPr>
          <a:xfrm flipH="1">
            <a:off x="170978" y="1045569"/>
            <a:ext cx="1524321" cy="1184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554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57397" y="2208576"/>
            <a:ext cx="359778" cy="2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 rotWithShape="1">
          <a:blip r:embed="rId4">
            <a:alphaModFix/>
          </a:blip>
          <a:srcRect r="19034" b="13703"/>
          <a:stretch/>
        </p:blipFill>
        <p:spPr>
          <a:xfrm>
            <a:off x="6262275" y="2215448"/>
            <a:ext cx="2881727" cy="292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 rotWithShape="1">
          <a:blip r:embed="rId5">
            <a:alphaModFix/>
          </a:blip>
          <a:srcRect l="29918" t="-15946" b="43692"/>
          <a:stretch/>
        </p:blipFill>
        <p:spPr>
          <a:xfrm>
            <a:off x="0" y="4641900"/>
            <a:ext cx="2554772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72005" y="2128144"/>
            <a:ext cx="1304600" cy="15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>
            <a:spLocks noGrp="1"/>
          </p:cNvSpPr>
          <p:nvPr>
            <p:ph type="title" idx="2"/>
          </p:nvPr>
        </p:nvSpPr>
        <p:spPr>
          <a:xfrm>
            <a:off x="3348874" y="560913"/>
            <a:ext cx="3173091" cy="38808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es" sz="1800" dirty="0" smtClean="0">
                <a:solidFill>
                  <a:srgbClr val="466269"/>
                </a:solidFill>
              </a:rPr>
              <a:t>01 </a:t>
            </a:r>
            <a:r>
              <a:rPr lang="zh-TW" altLang="en-US" sz="1800" b="1" dirty="0" smtClean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與目的</a:t>
            </a:r>
            <a:r>
              <a:rPr lang="es" sz="1800" dirty="0" smtClean="0">
                <a:solidFill>
                  <a:srgbClr val="466269"/>
                </a:solidFill>
              </a:rPr>
              <a:t/>
            </a:r>
            <a:br>
              <a:rPr lang="es" sz="1800" dirty="0" smtClean="0">
                <a:solidFill>
                  <a:srgbClr val="466269"/>
                </a:solidFill>
              </a:rPr>
            </a:br>
            <a:r>
              <a:rPr lang="es" sz="1800" dirty="0" smtClean="0">
                <a:solidFill>
                  <a:srgbClr val="466269"/>
                </a:solidFill>
              </a:rPr>
              <a:t>02</a:t>
            </a:r>
            <a:r>
              <a:rPr lang="zh-TW" altLang="en-US" sz="1800" b="1" dirty="0" smtClean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s" sz="1800" dirty="0" smtClean="0">
                <a:solidFill>
                  <a:srgbClr val="466269"/>
                </a:solidFill>
              </a:rPr>
              <a:t/>
            </a:r>
            <a:br>
              <a:rPr lang="es" sz="1800" dirty="0" smtClean="0">
                <a:solidFill>
                  <a:srgbClr val="466269"/>
                </a:solidFill>
              </a:rPr>
            </a:br>
            <a:r>
              <a:rPr lang="es" sz="1800" dirty="0" smtClean="0"/>
              <a:t>03</a:t>
            </a: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</a:t>
            </a:r>
            <a:r>
              <a:rPr lang="zh-TW" altLang="en-US" sz="1800" b="1" dirty="0" smtClean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</a:t>
            </a:r>
            <a:r>
              <a:rPr lang="es" sz="1800" dirty="0" smtClean="0"/>
              <a:t/>
            </a:r>
            <a:br>
              <a:rPr lang="es" sz="1800" dirty="0" smtClean="0"/>
            </a:br>
            <a:r>
              <a:rPr lang="es" sz="1800" dirty="0" smtClean="0"/>
              <a:t>04</a:t>
            </a: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使用者介面</a:t>
            </a:r>
            <a:r>
              <a:rPr lang="es" sz="1800" dirty="0" smtClean="0"/>
              <a:t/>
            </a:r>
            <a:br>
              <a:rPr lang="es" sz="1800" dirty="0" smtClean="0"/>
            </a:br>
            <a:r>
              <a:rPr lang="es" sz="1800" dirty="0" smtClean="0"/>
              <a:t>05</a:t>
            </a: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r>
              <a:rPr lang="es" sz="1800" dirty="0" smtClean="0"/>
              <a:t/>
            </a:r>
            <a:br>
              <a:rPr lang="es" sz="1800" dirty="0" smtClean="0"/>
            </a:br>
            <a:r>
              <a:rPr lang="es" sz="1800" dirty="0" smtClean="0"/>
              <a:t>06</a:t>
            </a:r>
            <a:r>
              <a:rPr lang="en-US" altLang="zh-TW" sz="18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電路</a:t>
            </a:r>
            <a:r>
              <a:rPr lang="zh-TW" altLang="en-US" sz="1800" b="1" dirty="0" smtClean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s" sz="1800" dirty="0" smtClean="0"/>
              <a:t/>
            </a:r>
            <a:br>
              <a:rPr lang="es" sz="1800" dirty="0" smtClean="0"/>
            </a:br>
            <a:r>
              <a:rPr lang="es" sz="1800" dirty="0" smtClean="0"/>
              <a:t>07</a:t>
            </a:r>
            <a:r>
              <a:rPr lang="zh-TW" altLang="en-US" sz="1800" b="1" dirty="0" smtClean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sz="1800" b="1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7">
            <a:alphaModFix/>
          </a:blip>
          <a:srcRect l="2426" r="2426"/>
          <a:stretch/>
        </p:blipFill>
        <p:spPr>
          <a:xfrm rot="1341193" flipH="1">
            <a:off x="-435622" y="3358539"/>
            <a:ext cx="3258346" cy="256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 rotWithShape="1">
          <a:blip r:embed="rId8">
            <a:alphaModFix/>
          </a:blip>
          <a:srcRect l="-8262" t="-11440" r="-8274" b="-11440"/>
          <a:stretch/>
        </p:blipFill>
        <p:spPr>
          <a:xfrm rot="10800000">
            <a:off x="7652350" y="253325"/>
            <a:ext cx="998850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8">
            <a:alphaModFix/>
          </a:blip>
          <a:srcRect l="-8262" t="-11440" r="-8274" b="-11440"/>
          <a:stretch/>
        </p:blipFill>
        <p:spPr>
          <a:xfrm rot="-668780">
            <a:off x="682150" y="560925"/>
            <a:ext cx="998850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291422" y="1710054"/>
            <a:ext cx="359778" cy="2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651200" y="1399386"/>
            <a:ext cx="359778" cy="2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993928" y="1183291"/>
            <a:ext cx="359778" cy="2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38252" y="1262093"/>
            <a:ext cx="534450" cy="4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7812" y="3915600"/>
            <a:ext cx="447387" cy="10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34808" y="928303"/>
            <a:ext cx="267036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4641979">
            <a:off x="5189639" y="3937925"/>
            <a:ext cx="443923" cy="9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1;p23"/>
          <p:cNvSpPr txBox="1">
            <a:spLocks/>
          </p:cNvSpPr>
          <p:nvPr/>
        </p:nvSpPr>
        <p:spPr>
          <a:xfrm>
            <a:off x="5896452" y="3521908"/>
            <a:ext cx="234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Font typeface="Denk One"/>
              <a:buNone/>
              <a:defRPr sz="18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Font typeface="Denk One"/>
              <a:buNone/>
              <a:defRPr sz="18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Font typeface="Denk One"/>
              <a:buNone/>
              <a:defRPr sz="18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Font typeface="Denk One"/>
              <a:buNone/>
              <a:defRPr sz="18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Font typeface="Denk One"/>
              <a:buNone/>
              <a:defRPr sz="18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Font typeface="Denk One"/>
              <a:buNone/>
              <a:defRPr sz="18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Font typeface="Denk One"/>
              <a:buNone/>
              <a:defRPr sz="18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Font typeface="Denk One"/>
              <a:buNone/>
              <a:defRPr sz="18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Font typeface="Denk One"/>
              <a:buNone/>
              <a:defRPr sz="18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 lang="en-US" altLang="ko-KR" b="1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Google Shape;126;p23"/>
          <p:cNvSpPr txBox="1">
            <a:spLocks/>
          </p:cNvSpPr>
          <p:nvPr/>
        </p:nvSpPr>
        <p:spPr>
          <a:xfrm>
            <a:off x="4151590" y="2499712"/>
            <a:ext cx="1123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Denk One"/>
              <a:buNone/>
              <a:defRPr sz="30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 lang="es" dirty="0"/>
          </a:p>
        </p:txBody>
      </p:sp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1510953" y="363782"/>
            <a:ext cx="6482975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TW" altLang="en-US" sz="3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altLang="ko-KR" sz="33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20" name="Google Shape;608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20718473" flipH="1">
            <a:off x="6158745" y="526672"/>
            <a:ext cx="655174" cy="593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80;p26"/>
          <p:cNvPicPr preferRelativeResize="0"/>
          <p:nvPr/>
        </p:nvPicPr>
        <p:blipFill rotWithShape="1">
          <a:blip r:embed="rId13">
            <a:alphaModFix/>
          </a:blip>
          <a:srcRect l="-49" t="-3429" r="219" b="-3419"/>
          <a:stretch/>
        </p:blipFill>
        <p:spPr>
          <a:xfrm rot="176343" flipH="1">
            <a:off x="1534931" y="3815881"/>
            <a:ext cx="447832" cy="649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5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25913" y="174067"/>
            <a:ext cx="1304600" cy="15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330513" y="465516"/>
            <a:ext cx="6482975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TW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動機與目的</a:t>
            </a:r>
            <a:endParaRPr lang="en-US" altLang="ko-KR" sz="33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086605" y="1599642"/>
            <a:ext cx="4366524" cy="27146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TW" altLang="en-US" sz="2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資訊科技</a:t>
            </a:r>
            <a:r>
              <a:rPr lang="zh-TW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的進步</a:t>
            </a:r>
            <a:endParaRPr lang="en-US" altLang="zh-TW" sz="21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物</a:t>
            </a:r>
            <a:r>
              <a:rPr lang="zh-TW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聯網與雲端技術的崛起</a:t>
            </a:r>
          </a:p>
          <a:p>
            <a:pPr>
              <a:lnSpc>
                <a:spcPct val="200000"/>
              </a:lnSpc>
            </a:pPr>
            <a:r>
              <a:rPr lang="zh-TW" altLang="en-US" sz="2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行動</a:t>
            </a:r>
            <a:r>
              <a:rPr lang="zh-TW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裝置的普及</a:t>
            </a:r>
          </a:p>
          <a:p>
            <a:pPr marL="0" indent="0">
              <a:buNone/>
            </a:pPr>
            <a:endParaRPr lang="zh-TW" altLang="en-US" sz="21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079" y="347203"/>
            <a:ext cx="3451478" cy="25891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橢圓 1"/>
          <p:cNvSpPr/>
          <p:nvPr/>
        </p:nvSpPr>
        <p:spPr>
          <a:xfrm>
            <a:off x="7354436" y="2085696"/>
            <a:ext cx="918102" cy="594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050"/>
          </a:p>
        </p:txBody>
      </p:sp>
      <p:grpSp>
        <p:nvGrpSpPr>
          <p:cNvPr id="7" name="群組 6"/>
          <p:cNvGrpSpPr/>
          <p:nvPr/>
        </p:nvGrpSpPr>
        <p:grpSpPr>
          <a:xfrm>
            <a:off x="6000706" y="2841780"/>
            <a:ext cx="1683402" cy="810090"/>
            <a:chOff x="8000941" y="3895611"/>
            <a:chExt cx="2664296" cy="1282118"/>
          </a:xfrm>
        </p:grpSpPr>
        <p:sp>
          <p:nvSpPr>
            <p:cNvPr id="5" name="橢圓形圖說文字 4"/>
            <p:cNvSpPr/>
            <p:nvPr/>
          </p:nvSpPr>
          <p:spPr>
            <a:xfrm rot="10800000">
              <a:off x="8000941" y="3895611"/>
              <a:ext cx="2664296" cy="1282118"/>
            </a:xfrm>
            <a:prstGeom prst="wedgeEllipseCallout">
              <a:avLst>
                <a:gd name="adj1" fmla="val -37307"/>
                <a:gd name="adj2" fmla="val 71059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sz="1050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8602988" y="4280935"/>
              <a:ext cx="1510051" cy="511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我是大黑</a:t>
              </a:r>
            </a:p>
          </p:txBody>
        </p:sp>
      </p:grpSp>
      <p:pic>
        <p:nvPicPr>
          <p:cNvPr id="11" name="Google Shape;148;p24"/>
          <p:cNvPicPr preferRelativeResize="0"/>
          <p:nvPr/>
        </p:nvPicPr>
        <p:blipFill rotWithShape="1">
          <a:blip r:embed="rId4">
            <a:alphaModFix/>
          </a:blip>
          <a:srcRect l="-6523" t="-7182" r="-6534" b="-7182"/>
          <a:stretch/>
        </p:blipFill>
        <p:spPr>
          <a:xfrm>
            <a:off x="584163" y="4077407"/>
            <a:ext cx="1636449" cy="9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1;p24"/>
          <p:cNvPicPr preferRelativeResize="0"/>
          <p:nvPr/>
        </p:nvPicPr>
        <p:blipFill rotWithShape="1">
          <a:blip r:embed="rId5">
            <a:alphaModFix/>
          </a:blip>
          <a:srcRect l="-8262" t="-11440" r="-8274" b="-11440"/>
          <a:stretch/>
        </p:blipFill>
        <p:spPr>
          <a:xfrm rot="10800000">
            <a:off x="7773113" y="4314341"/>
            <a:ext cx="998850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52;p24"/>
          <p:cNvPicPr preferRelativeResize="0"/>
          <p:nvPr/>
        </p:nvPicPr>
        <p:blipFill rotWithShape="1">
          <a:blip r:embed="rId6">
            <a:alphaModFix/>
          </a:blip>
          <a:srcRect l="-9339" t="-12878" r="-9327" b="-12891"/>
          <a:stretch/>
        </p:blipFill>
        <p:spPr>
          <a:xfrm rot="10800000">
            <a:off x="7813487" y="3651870"/>
            <a:ext cx="663599" cy="6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2483129" y="3972621"/>
            <a:ext cx="66285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indent="0">
              <a:buNone/>
            </a:pP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透過行動裝置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遠端</a:t>
            </a:r>
            <a:r>
              <a:rPr lang="zh-TW" altLang="en-US" sz="2000" b="1" strike="sngStrik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養魚一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鍵餵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魚</a:t>
            </a:r>
            <a:endParaRPr lang="en-US" altLang="zh-TW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觀測與通知，出門在外免掛心</a:t>
            </a:r>
            <a:b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000" b="0" cap="none" spc="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Google Shape;206;p27"/>
          <p:cNvPicPr preferRelativeResize="0"/>
          <p:nvPr/>
        </p:nvPicPr>
        <p:blipFill rotWithShape="1">
          <a:blip r:embed="rId7">
            <a:alphaModFix/>
          </a:blip>
          <a:srcRect l="-15824" r="-15824"/>
          <a:stretch/>
        </p:blipFill>
        <p:spPr>
          <a:xfrm>
            <a:off x="764453" y="1849011"/>
            <a:ext cx="653330" cy="44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07;p27"/>
          <p:cNvPicPr preferRelativeResize="0"/>
          <p:nvPr/>
        </p:nvPicPr>
        <p:blipFill rotWithShape="1">
          <a:blip r:embed="rId8">
            <a:alphaModFix/>
          </a:blip>
          <a:srcRect l="-10975" r="-10975"/>
          <a:stretch/>
        </p:blipFill>
        <p:spPr>
          <a:xfrm>
            <a:off x="759939" y="3160937"/>
            <a:ext cx="653331" cy="449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46;p29"/>
          <p:cNvPicPr preferRelativeResize="0"/>
          <p:nvPr/>
        </p:nvPicPr>
        <p:blipFill rotWithShape="1">
          <a:blip r:embed="rId9">
            <a:alphaModFix/>
          </a:blip>
          <a:srcRect l="-7603" t="-8044" r="-7603" b="-8032"/>
          <a:stretch/>
        </p:blipFill>
        <p:spPr>
          <a:xfrm>
            <a:off x="831836" y="2491255"/>
            <a:ext cx="574094" cy="477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44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60;p25"/>
          <p:cNvPicPr preferRelativeResize="0"/>
          <p:nvPr/>
        </p:nvPicPr>
        <p:blipFill rotWithShape="1">
          <a:blip r:embed="rId2">
            <a:alphaModFix/>
          </a:blip>
          <a:srcRect l="-3466" t="-15946" b="32717"/>
          <a:stretch/>
        </p:blipFill>
        <p:spPr>
          <a:xfrm>
            <a:off x="1631563" y="4242600"/>
            <a:ext cx="5880873" cy="9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92667">
            <a:off x="7832598" y="3090017"/>
            <a:ext cx="652325" cy="1502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339765" y="166912"/>
            <a:ext cx="1304600" cy="15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3;p25"/>
          <p:cNvPicPr preferRelativeResize="0"/>
          <p:nvPr/>
        </p:nvPicPr>
        <p:blipFill rotWithShape="1">
          <a:blip r:embed="rId5">
            <a:alphaModFix/>
          </a:blip>
          <a:srcRect l="-8262" t="-11440" r="-8274" b="-11440"/>
          <a:stretch/>
        </p:blipFill>
        <p:spPr>
          <a:xfrm>
            <a:off x="743610" y="2340850"/>
            <a:ext cx="998850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64;p25"/>
          <p:cNvPicPr preferRelativeResize="0"/>
          <p:nvPr/>
        </p:nvPicPr>
        <p:blipFill rotWithShape="1">
          <a:blip r:embed="rId4">
            <a:alphaModFix/>
          </a:blip>
          <a:srcRect t="29062" r="59483"/>
          <a:stretch/>
        </p:blipFill>
        <p:spPr>
          <a:xfrm rot="6035288">
            <a:off x="1054857" y="1183708"/>
            <a:ext cx="528575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65;p25"/>
          <p:cNvPicPr preferRelativeResize="0"/>
          <p:nvPr/>
        </p:nvPicPr>
        <p:blipFill rotWithShape="1">
          <a:blip r:embed="rId6">
            <a:alphaModFix/>
          </a:blip>
          <a:srcRect l="-21225" t="-21392" r="-21225" b="-4520"/>
          <a:stretch/>
        </p:blipFill>
        <p:spPr>
          <a:xfrm>
            <a:off x="2704861" y="2660095"/>
            <a:ext cx="2442049" cy="25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6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8527" y="1021300"/>
            <a:ext cx="267751" cy="11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0777" y="810950"/>
            <a:ext cx="267751" cy="11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6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8252" y="989400"/>
            <a:ext cx="267751" cy="11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6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5886" y="1215166"/>
            <a:ext cx="267751" cy="11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70;p25"/>
          <p:cNvPicPr preferRelativeResize="0"/>
          <p:nvPr/>
        </p:nvPicPr>
        <p:blipFill rotWithShape="1">
          <a:blip r:embed="rId4">
            <a:alphaModFix/>
          </a:blip>
          <a:srcRect t="29062" r="59483"/>
          <a:stretch/>
        </p:blipFill>
        <p:spPr>
          <a:xfrm rot="-88">
            <a:off x="3473173" y="454874"/>
            <a:ext cx="210444" cy="42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71;p25"/>
          <p:cNvPicPr preferRelativeResize="0"/>
          <p:nvPr/>
        </p:nvPicPr>
        <p:blipFill rotWithShape="1">
          <a:blip r:embed="rId4">
            <a:alphaModFix/>
          </a:blip>
          <a:srcRect t="29062" r="59483"/>
          <a:stretch/>
        </p:blipFill>
        <p:spPr>
          <a:xfrm rot="-88">
            <a:off x="3945398" y="384099"/>
            <a:ext cx="210444" cy="4268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330513" y="465516"/>
            <a:ext cx="6482975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TW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en-US" altLang="ko-KR" sz="33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439652" y="1707655"/>
            <a:ext cx="5176614" cy="27146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2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256577" y="2309205"/>
            <a:ext cx="6183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</a:t>
            </a:r>
            <a:r>
              <a:rPr lang="zh-TW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呈現水質狀況，讓使用者判斷是否該換</a:t>
            </a:r>
            <a:r>
              <a:rPr lang="zh-TW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</a:t>
            </a:r>
            <a:endParaRPr lang="en-US" altLang="zh-TW" sz="1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</a:t>
            </a:r>
            <a:r>
              <a:rPr lang="zh-TW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自動餵魚飼料和開關燈，解決出遠門無法餵魚的</a:t>
            </a:r>
            <a:r>
              <a:rPr lang="zh-TW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困擾</a:t>
            </a:r>
            <a:endParaRPr lang="zh-TW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" y="2136194"/>
            <a:ext cx="3095645" cy="23222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矩形 4"/>
          <p:cNvSpPr/>
          <p:nvPr/>
        </p:nvSpPr>
        <p:spPr>
          <a:xfrm>
            <a:off x="3179385" y="1633041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dirty="0">
                <a:ln w="0"/>
                <a:solidFill>
                  <a:srgbClr val="C00000"/>
                </a:solidFill>
              </a:rPr>
              <a:t>讓</a:t>
            </a:r>
            <a:r>
              <a:rPr lang="zh-TW" altLang="en-US" sz="5400" b="1" dirty="0" smtClean="0">
                <a:ln w="0"/>
                <a:solidFill>
                  <a:srgbClr val="C00000"/>
                </a:solidFill>
              </a:rPr>
              <a:t>魚寶貝安心成長</a:t>
            </a:r>
            <a:endParaRPr lang="zh-TW" altLang="en-US" sz="5400" b="1" dirty="0">
              <a:ln w="0"/>
              <a:solidFill>
                <a:srgbClr val="C00000"/>
              </a:solidFill>
            </a:endParaRPr>
          </a:p>
        </p:txBody>
      </p:sp>
      <p:pic>
        <p:nvPicPr>
          <p:cNvPr id="21" name="Google Shape;148;p24"/>
          <p:cNvPicPr preferRelativeResize="0"/>
          <p:nvPr/>
        </p:nvPicPr>
        <p:blipFill rotWithShape="1">
          <a:blip r:embed="rId9">
            <a:alphaModFix/>
          </a:blip>
          <a:srcRect l="-6523" t="-7182" r="-6534" b="-7182"/>
          <a:stretch/>
        </p:blipFill>
        <p:spPr>
          <a:xfrm rot="20758235" flipH="1">
            <a:off x="6041394" y="612554"/>
            <a:ext cx="1020085" cy="6201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80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581077"/>
              </p:ext>
            </p:extLst>
          </p:nvPr>
        </p:nvGraphicFramePr>
        <p:xfrm>
          <a:off x="3429690" y="68578"/>
          <a:ext cx="4903695" cy="5006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2008">
                  <a:extLst>
                    <a:ext uri="{9D8B030D-6E8A-4147-A177-3AD203B41FA5}">
                      <a16:colId xmlns:a16="http://schemas.microsoft.com/office/drawing/2014/main" val="3309075333"/>
                    </a:ext>
                  </a:extLst>
                </a:gridCol>
                <a:gridCol w="691907">
                  <a:extLst>
                    <a:ext uri="{9D8B030D-6E8A-4147-A177-3AD203B41FA5}">
                      <a16:colId xmlns:a16="http://schemas.microsoft.com/office/drawing/2014/main" val="1462904087"/>
                    </a:ext>
                  </a:extLst>
                </a:gridCol>
                <a:gridCol w="2159780">
                  <a:extLst>
                    <a:ext uri="{9D8B030D-6E8A-4147-A177-3AD203B41FA5}">
                      <a16:colId xmlns:a16="http://schemas.microsoft.com/office/drawing/2014/main" val="144060397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器材名稱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數量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來源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9137334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Arduino</a:t>
                      </a:r>
                      <a:r>
                        <a:rPr lang="en-US" altLang="zh-TW" sz="1100" baseline="0" dirty="0" smtClean="0"/>
                        <a:t> </a:t>
                      </a:r>
                      <a:r>
                        <a:rPr lang="en-US" altLang="zh-TW" sz="1100" baseline="0" dirty="0" err="1" smtClean="0"/>
                        <a:t>uno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9364113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水位感測器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6195693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水濁度感測器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454363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TDS </a:t>
                      </a:r>
                      <a:r>
                        <a:rPr lang="zh-TW" altLang="en-US" sz="1100" dirty="0" smtClean="0"/>
                        <a:t>水質檢測模組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8009921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光敏電阻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565887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麵包板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2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954391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樹莓派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MOLI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652081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繼電器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2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2043055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燈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7670693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伺服馬達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352809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空瓶子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育</a:t>
                      </a:r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銓喝完的可可好朋友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62224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沈水過濾器</a:t>
                      </a:r>
                      <a:r>
                        <a:rPr lang="en-US" altLang="zh-TW" sz="1100" dirty="0" smtClean="0"/>
                        <a:t>+</a:t>
                      </a:r>
                      <a:r>
                        <a:rPr lang="zh-TW" altLang="en-US" sz="1100" dirty="0" smtClean="0"/>
                        <a:t>雨淋管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$450</a:t>
                      </a:r>
                      <a:r>
                        <a:rPr lang="zh-TW" altLang="en-US" sz="1100" dirty="0" smtClean="0"/>
                        <a:t>元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87849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水族箱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304</a:t>
                      </a:r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實驗室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590353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水箱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103</a:t>
                      </a:r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實驗室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1002958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子母插座</a:t>
                      </a:r>
                      <a:r>
                        <a:rPr lang="en-US" altLang="zh-TW" sz="1100" dirty="0" smtClean="0"/>
                        <a:t>+</a:t>
                      </a:r>
                      <a:r>
                        <a:rPr lang="zh-TW" altLang="en-US" sz="1100" dirty="0" smtClean="0"/>
                        <a:t>電源線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3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$139</a:t>
                      </a:r>
                      <a:r>
                        <a:rPr lang="zh-TW" altLang="en-US" sz="1100" dirty="0" smtClean="0"/>
                        <a:t>元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1950871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USB</a:t>
                      </a:r>
                      <a:r>
                        <a:rPr lang="zh-TW" altLang="en-US" sz="1100" dirty="0" smtClean="0"/>
                        <a:t>線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81440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長尾夾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MOLI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61047158"/>
                  </a:ext>
                </a:extLst>
              </a:tr>
            </a:tbl>
          </a:graphicData>
        </a:graphic>
      </p:graphicFrame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905933" y="207645"/>
            <a:ext cx="3961154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TW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  <a:endParaRPr lang="en-US" altLang="ko-KR" sz="33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Google Shape;57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46183" y="880642"/>
            <a:ext cx="1200296" cy="139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75;p37"/>
          <p:cNvPicPr preferRelativeResize="0"/>
          <p:nvPr/>
        </p:nvPicPr>
        <p:blipFill rotWithShape="1">
          <a:blip r:embed="rId3">
            <a:alphaModFix/>
          </a:blip>
          <a:srcRect l="-2399" t="-2910" r="-2399" b="-2910"/>
          <a:stretch/>
        </p:blipFill>
        <p:spPr>
          <a:xfrm flipH="1">
            <a:off x="-289834" y="2195692"/>
            <a:ext cx="3470353" cy="166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76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955034">
            <a:off x="2350143" y="3827415"/>
            <a:ext cx="673314" cy="780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77;p37"/>
          <p:cNvPicPr preferRelativeResize="0"/>
          <p:nvPr/>
        </p:nvPicPr>
        <p:blipFill rotWithShape="1">
          <a:blip r:embed="rId4">
            <a:alphaModFix/>
          </a:blip>
          <a:srcRect l="-8262" t="-11440" r="-8274" b="-11440"/>
          <a:stretch/>
        </p:blipFill>
        <p:spPr>
          <a:xfrm rot="8176149">
            <a:off x="3043311" y="2665346"/>
            <a:ext cx="359699" cy="22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8;p37"/>
          <p:cNvPicPr preferRelativeResize="0"/>
          <p:nvPr/>
        </p:nvPicPr>
        <p:blipFill rotWithShape="1">
          <a:blip r:embed="rId5">
            <a:alphaModFix/>
          </a:blip>
          <a:srcRect l="-9638" t="-4502" r="-9650" b="-3209"/>
          <a:stretch/>
        </p:blipFill>
        <p:spPr>
          <a:xfrm rot="202609" flipH="1">
            <a:off x="-130132" y="2421828"/>
            <a:ext cx="1752927" cy="2885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82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406855">
            <a:off x="8242001" y="4353167"/>
            <a:ext cx="673314" cy="780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83;p37"/>
          <p:cNvPicPr preferRelativeResize="0"/>
          <p:nvPr/>
        </p:nvPicPr>
        <p:blipFill rotWithShape="1">
          <a:blip r:embed="rId4">
            <a:alphaModFix/>
          </a:blip>
          <a:srcRect l="-8262" t="-11440" r="-8274" b="-11440"/>
          <a:stretch/>
        </p:blipFill>
        <p:spPr>
          <a:xfrm rot="8176149">
            <a:off x="8487986" y="518781"/>
            <a:ext cx="359699" cy="221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289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330513" y="465516"/>
            <a:ext cx="6482975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TW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使用的軟體和套件</a:t>
            </a:r>
            <a:endParaRPr lang="en-US" altLang="ko-KR" sz="33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771650" y="1369219"/>
            <a:ext cx="5176614" cy="32635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100" dirty="0"/>
          </a:p>
        </p:txBody>
      </p:sp>
      <p:pic>
        <p:nvPicPr>
          <p:cNvPr id="6" name="Google Shape;180;p26"/>
          <p:cNvPicPr preferRelativeResize="0"/>
          <p:nvPr/>
        </p:nvPicPr>
        <p:blipFill rotWithShape="1">
          <a:blip r:embed="rId2">
            <a:alphaModFix/>
          </a:blip>
          <a:srcRect l="-49" t="-3429" r="219" b="-3419"/>
          <a:stretch/>
        </p:blipFill>
        <p:spPr>
          <a:xfrm rot="176343" flipH="1">
            <a:off x="1031042" y="3276409"/>
            <a:ext cx="447832" cy="649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525643" y="2250414"/>
            <a:ext cx="620951" cy="7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4;p26"/>
          <p:cNvPicPr preferRelativeResize="0"/>
          <p:nvPr/>
        </p:nvPicPr>
        <p:blipFill rotWithShape="1">
          <a:blip r:embed="rId3">
            <a:alphaModFix/>
          </a:blip>
          <a:srcRect t="29062" r="59483"/>
          <a:stretch/>
        </p:blipFill>
        <p:spPr>
          <a:xfrm rot="-1726845">
            <a:off x="1383306" y="2468069"/>
            <a:ext cx="528575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5;p26"/>
          <p:cNvPicPr preferRelativeResize="0"/>
          <p:nvPr/>
        </p:nvPicPr>
        <p:blipFill rotWithShape="1">
          <a:blip r:embed="rId3">
            <a:alphaModFix/>
          </a:blip>
          <a:srcRect r="64005"/>
          <a:stretch/>
        </p:blipFill>
        <p:spPr>
          <a:xfrm rot="628915">
            <a:off x="540994" y="1404852"/>
            <a:ext cx="555850" cy="1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14;p28"/>
          <p:cNvPicPr preferRelativeResize="0"/>
          <p:nvPr/>
        </p:nvPicPr>
        <p:blipFill rotWithShape="1">
          <a:blip r:embed="rId4">
            <a:alphaModFix/>
          </a:blip>
          <a:srcRect t="-4896" b="14554"/>
          <a:stretch/>
        </p:blipFill>
        <p:spPr>
          <a:xfrm>
            <a:off x="4155452" y="2710000"/>
            <a:ext cx="5084723" cy="24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/>
          <p:cNvSpPr txBox="1"/>
          <p:nvPr/>
        </p:nvSpPr>
        <p:spPr>
          <a:xfrm>
            <a:off x="1675047" y="1369219"/>
            <a:ext cx="39274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/>
              <a:t>Node </a:t>
            </a:r>
            <a:r>
              <a:rPr lang="en-US" altLang="zh-TW" sz="1800" dirty="0" err="1" smtClean="0"/>
              <a:t>js</a:t>
            </a:r>
            <a:endParaRPr lang="en-US" altLang="zh-TW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Express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body-parser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http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Socket.io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err="1" smtClean="0"/>
              <a:t>onoff</a:t>
            </a:r>
            <a:endParaRPr lang="en-US" altLang="zh-TW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err="1" smtClean="0"/>
              <a:t>child_process</a:t>
            </a:r>
            <a:endParaRPr lang="en-US" altLang="zh-TW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3215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37;p29"/>
          <p:cNvPicPr preferRelativeResize="0"/>
          <p:nvPr/>
        </p:nvPicPr>
        <p:blipFill rotWithShape="1">
          <a:blip r:embed="rId2">
            <a:alphaModFix/>
          </a:blip>
          <a:srcRect b="41410"/>
          <a:stretch/>
        </p:blipFill>
        <p:spPr>
          <a:xfrm flipH="1">
            <a:off x="3473726" y="677775"/>
            <a:ext cx="1687300" cy="11453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330513" y="465516"/>
            <a:ext cx="6482975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TW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使用者介面</a:t>
            </a:r>
            <a:endParaRPr lang="en-US" altLang="ko-KR" sz="33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771650" y="1369219"/>
            <a:ext cx="5176614" cy="32635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100" dirty="0"/>
          </a:p>
        </p:txBody>
      </p:sp>
      <p:pic>
        <p:nvPicPr>
          <p:cNvPr id="5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4127" y="1488936"/>
            <a:ext cx="610860" cy="40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44;p29"/>
          <p:cNvPicPr preferRelativeResize="0"/>
          <p:nvPr/>
        </p:nvPicPr>
        <p:blipFill rotWithShape="1">
          <a:blip r:embed="rId4">
            <a:alphaModFix/>
          </a:blip>
          <a:srcRect l="35769" t="-15946" b="32717"/>
          <a:stretch/>
        </p:blipFill>
        <p:spPr>
          <a:xfrm flipH="1">
            <a:off x="7513249" y="4741100"/>
            <a:ext cx="1630751" cy="4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45;p29"/>
          <p:cNvPicPr preferRelativeResize="0"/>
          <p:nvPr/>
        </p:nvPicPr>
        <p:blipFill rotWithShape="1">
          <a:blip r:embed="rId5">
            <a:alphaModFix/>
          </a:blip>
          <a:srcRect l="-5604" t="-5890" r="-5604" b="-5879"/>
          <a:stretch/>
        </p:blipFill>
        <p:spPr>
          <a:xfrm rot="1498642">
            <a:off x="7012182" y="2461169"/>
            <a:ext cx="2546450" cy="243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47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48339" y="1065680"/>
            <a:ext cx="620951" cy="7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48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8025556" y="891029"/>
            <a:ext cx="934425" cy="10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4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144537" y="4497425"/>
            <a:ext cx="490676" cy="29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5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06191" y="827193"/>
            <a:ext cx="1092700" cy="45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5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31712" y="349314"/>
            <a:ext cx="712842" cy="40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5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426851" y="4315504"/>
            <a:ext cx="349302" cy="20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46;p29"/>
          <p:cNvPicPr preferRelativeResize="0"/>
          <p:nvPr/>
        </p:nvPicPr>
        <p:blipFill rotWithShape="1">
          <a:blip r:embed="rId9">
            <a:alphaModFix/>
          </a:blip>
          <a:srcRect l="-7603" t="-8044" r="-7603" b="-8032"/>
          <a:stretch/>
        </p:blipFill>
        <p:spPr>
          <a:xfrm>
            <a:off x="351665" y="1817261"/>
            <a:ext cx="1007150" cy="8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5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39057" y="449881"/>
            <a:ext cx="1092700" cy="45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43" y="942038"/>
            <a:ext cx="4676737" cy="41795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4" name="群組 3"/>
          <p:cNvGrpSpPr/>
          <p:nvPr/>
        </p:nvGrpSpPr>
        <p:grpSpPr>
          <a:xfrm>
            <a:off x="1100450" y="3708082"/>
            <a:ext cx="590915" cy="607422"/>
            <a:chOff x="1100450" y="3708082"/>
            <a:chExt cx="590915" cy="607422"/>
          </a:xfrm>
        </p:grpSpPr>
        <p:pic>
          <p:nvPicPr>
            <p:cNvPr id="22" name="Google Shape;252;p2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131866" y="3708082"/>
              <a:ext cx="559499" cy="50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52;p2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100450" y="3808854"/>
              <a:ext cx="559499" cy="5066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565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674530" y="407768"/>
            <a:ext cx="6482975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TW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en-US" altLang="ko-KR" sz="33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771650" y="1369219"/>
            <a:ext cx="5176614" cy="32635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Google Shape;14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76451" y="1665953"/>
            <a:ext cx="1947111" cy="3550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19400" y="1130343"/>
            <a:ext cx="1304600" cy="15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1;p24"/>
          <p:cNvPicPr preferRelativeResize="0"/>
          <p:nvPr/>
        </p:nvPicPr>
        <p:blipFill rotWithShape="1">
          <a:blip r:embed="rId4">
            <a:alphaModFix/>
          </a:blip>
          <a:srcRect l="-8262" t="-11440" r="-8274" b="-11440"/>
          <a:stretch/>
        </p:blipFill>
        <p:spPr>
          <a:xfrm rot="10800000">
            <a:off x="7576451" y="567080"/>
            <a:ext cx="998850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3;p24"/>
          <p:cNvPicPr preferRelativeResize="0"/>
          <p:nvPr/>
        </p:nvPicPr>
        <p:blipFill rotWithShape="1">
          <a:blip r:embed="rId3">
            <a:alphaModFix/>
          </a:blip>
          <a:srcRect t="29062" r="59483"/>
          <a:stretch/>
        </p:blipFill>
        <p:spPr>
          <a:xfrm rot="6035288">
            <a:off x="5162163" y="3638135"/>
            <a:ext cx="528575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46;p29"/>
          <p:cNvPicPr preferRelativeResize="0"/>
          <p:nvPr/>
        </p:nvPicPr>
        <p:blipFill rotWithShape="1">
          <a:blip r:embed="rId5">
            <a:alphaModFix/>
          </a:blip>
          <a:srcRect l="-7603" t="-8044" r="-7603" b="-8032"/>
          <a:stretch/>
        </p:blipFill>
        <p:spPr>
          <a:xfrm rot="21196021">
            <a:off x="404772" y="4213861"/>
            <a:ext cx="1007150" cy="8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3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5626" y="463521"/>
            <a:ext cx="610860" cy="40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381034" y="165100"/>
            <a:ext cx="620951" cy="7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7472189" y="4064768"/>
            <a:ext cx="620951" cy="719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597938"/>
              </p:ext>
            </p:extLst>
          </p:nvPr>
        </p:nvGraphicFramePr>
        <p:xfrm>
          <a:off x="1524000" y="1491630"/>
          <a:ext cx="6096001" cy="2880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10871">
                  <a:extLst>
                    <a:ext uri="{9D8B030D-6E8A-4147-A177-3AD203B41FA5}">
                      <a16:colId xmlns:a16="http://schemas.microsoft.com/office/drawing/2014/main" val="439637317"/>
                    </a:ext>
                  </a:extLst>
                </a:gridCol>
                <a:gridCol w="4285130">
                  <a:extLst>
                    <a:ext uri="{9D8B030D-6E8A-4147-A177-3AD203B41FA5}">
                      <a16:colId xmlns:a16="http://schemas.microsoft.com/office/drawing/2014/main" val="252193949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功能</a:t>
                      </a:r>
                      <a:endParaRPr lang="zh-TW" altLang="en-US" sz="1800" b="1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說明</a:t>
                      </a:r>
                      <a:endParaRPr lang="zh-TW" altLang="en-US" sz="1800" b="1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921133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TW" altLang="en-US" sz="1800" baseline="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自動加水器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800" baseline="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當水族箱缺水時，會自動加水。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20974587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zh-TW" altLang="en-US" sz="1800" baseline="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水濁度感測器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baseline="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測量水的污濁程度來判斷溶液的潔淨程度，來確定是否換水。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15170305"/>
                  </a:ext>
                </a:extLst>
              </a:tr>
              <a:tr h="891540">
                <a:tc>
                  <a:txBody>
                    <a:bodyPr/>
                    <a:lstStyle/>
                    <a:p>
                      <a:r>
                        <a:rPr lang="en-US" altLang="zh-TW" sz="1800" baseline="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TDS </a:t>
                      </a:r>
                      <a:r>
                        <a:rPr lang="zh-TW" altLang="en-US" sz="1800" baseline="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水質檢測模組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baseline="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測量水的</a:t>
                      </a:r>
                      <a:r>
                        <a:rPr lang="en-US" altLang="zh-TW" sz="1800" kern="1200" baseline="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TDS</a:t>
                      </a:r>
                      <a:r>
                        <a:rPr lang="zh-TW" altLang="en-US" sz="1800" kern="1200" baseline="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值，</a:t>
                      </a:r>
                      <a:r>
                        <a:rPr lang="en-US" altLang="zh-TW" sz="1800" kern="1200" baseline="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TDS</a:t>
                      </a:r>
                      <a:r>
                        <a:rPr lang="zh-TW" altLang="en-US" sz="1800" kern="1200" baseline="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數值可反應水的潔淨程度。</a:t>
                      </a:r>
                      <a:r>
                        <a:rPr lang="en-US" altLang="zh-TW" sz="1800" kern="1200" baseline="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TDS</a:t>
                      </a:r>
                      <a:r>
                        <a:rPr lang="zh-TW" altLang="en-US" sz="1800" kern="1200" baseline="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值越高，表示水中含有的溶解物越多，水就越不潔淨。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1904384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zh-TW" altLang="en-US" sz="1800" baseline="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自動開關燈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800" baseline="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透過依據光的亮暗度判斷是否開關燈。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422383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TW" altLang="en-US" sz="1800" baseline="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自動餵魚器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800" baseline="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自動灑魚飼料。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80876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79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群組 36"/>
          <p:cNvGrpSpPr/>
          <p:nvPr/>
        </p:nvGrpSpPr>
        <p:grpSpPr>
          <a:xfrm>
            <a:off x="330986" y="357504"/>
            <a:ext cx="8482028" cy="4484915"/>
            <a:chOff x="330986" y="357504"/>
            <a:chExt cx="8482028" cy="4484915"/>
          </a:xfrm>
        </p:grpSpPr>
        <p:grpSp>
          <p:nvGrpSpPr>
            <p:cNvPr id="2" name="群組 1"/>
            <p:cNvGrpSpPr/>
            <p:nvPr/>
          </p:nvGrpSpPr>
          <p:grpSpPr>
            <a:xfrm>
              <a:off x="330986" y="701624"/>
              <a:ext cx="8482028" cy="4140795"/>
              <a:chOff x="333390" y="805197"/>
              <a:chExt cx="11309370" cy="5521060"/>
            </a:xfrm>
          </p:grpSpPr>
          <p:sp>
            <p:nvSpPr>
              <p:cNvPr id="3" name="文字方塊 2"/>
              <p:cNvSpPr txBox="1"/>
              <p:nvPr/>
            </p:nvSpPr>
            <p:spPr>
              <a:xfrm>
                <a:off x="7379332" y="805197"/>
                <a:ext cx="3695926" cy="155940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Arduino</a:t>
                </a:r>
                <a:r>
                  <a:rPr lang="zh-TW" altLang="en-US" b="1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腳位：</a:t>
                </a:r>
                <a:endParaRPr lang="en-US" altLang="zh-TW" b="1" dirty="0">
                  <a:latin typeface="Arial" panose="020B0604020202020204" pitchFamily="34" charset="0"/>
                  <a:ea typeface="標楷體" panose="03000509000000000000" pitchFamily="65" charset="-120"/>
                </a:endParaRPr>
              </a:p>
              <a:p>
                <a:r>
                  <a:rPr lang="en-US" altLang="zh-TW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A0</a:t>
                </a:r>
                <a:r>
                  <a:rPr lang="zh-TW" altLang="en-US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腳位接光敏電阻</a:t>
                </a:r>
                <a:endParaRPr lang="en-US" altLang="zh-TW" dirty="0">
                  <a:latin typeface="Arial" panose="020B0604020202020204" pitchFamily="34" charset="0"/>
                  <a:ea typeface="標楷體" panose="03000509000000000000" pitchFamily="65" charset="-120"/>
                </a:endParaRPr>
              </a:p>
              <a:p>
                <a:r>
                  <a:rPr lang="en-US" altLang="zh-TW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A1</a:t>
                </a:r>
                <a:r>
                  <a:rPr lang="zh-TW" altLang="en-US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腳位接</a:t>
                </a:r>
                <a:r>
                  <a:rPr lang="en-US" altLang="zh-TW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TDS</a:t>
                </a:r>
                <a:r>
                  <a:rPr lang="zh-TW" altLang="en-US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水質檢測模組</a:t>
                </a:r>
                <a:endParaRPr lang="en-US" altLang="zh-TW" dirty="0">
                  <a:latin typeface="Arial" panose="020B0604020202020204" pitchFamily="34" charset="0"/>
                  <a:ea typeface="標楷體" panose="03000509000000000000" pitchFamily="65" charset="-120"/>
                </a:endParaRPr>
              </a:p>
              <a:p>
                <a:r>
                  <a:rPr lang="en-US" altLang="zh-TW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A2</a:t>
                </a:r>
                <a:r>
                  <a:rPr lang="zh-TW" altLang="en-US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腳位接水濁度感測器</a:t>
                </a:r>
                <a:endParaRPr lang="en-US" altLang="zh-TW" dirty="0">
                  <a:latin typeface="Arial" panose="020B0604020202020204" pitchFamily="34" charset="0"/>
                  <a:ea typeface="標楷體" panose="03000509000000000000" pitchFamily="65" charset="-120"/>
                </a:endParaRPr>
              </a:p>
              <a:p>
                <a:r>
                  <a:rPr lang="en-US" altLang="zh-TW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A3</a:t>
                </a:r>
                <a:r>
                  <a:rPr lang="zh-TW" altLang="en-US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腳位接水位感測器</a:t>
                </a:r>
              </a:p>
            </p:txBody>
          </p:sp>
          <p:grpSp>
            <p:nvGrpSpPr>
              <p:cNvPr id="4" name="群組 3"/>
              <p:cNvGrpSpPr/>
              <p:nvPr/>
            </p:nvGrpSpPr>
            <p:grpSpPr>
              <a:xfrm>
                <a:off x="333390" y="1282475"/>
                <a:ext cx="11309370" cy="5043782"/>
                <a:chOff x="333390" y="1282475"/>
                <a:chExt cx="11309370" cy="5043782"/>
              </a:xfrm>
            </p:grpSpPr>
            <p:grpSp>
              <p:nvGrpSpPr>
                <p:cNvPr id="11" name="群組 10"/>
                <p:cNvGrpSpPr/>
                <p:nvPr/>
              </p:nvGrpSpPr>
              <p:grpSpPr>
                <a:xfrm>
                  <a:off x="333390" y="1282475"/>
                  <a:ext cx="6576732" cy="5043782"/>
                  <a:chOff x="4799065" y="878748"/>
                  <a:chExt cx="6576732" cy="5043782"/>
                </a:xfrm>
              </p:grpSpPr>
              <p:pic>
                <p:nvPicPr>
                  <p:cNvPr id="26" name="圖片 25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" b="61312"/>
                  <a:stretch/>
                </p:blipFill>
                <p:spPr>
                  <a:xfrm>
                    <a:off x="5433522" y="4012229"/>
                    <a:ext cx="5942275" cy="1910301"/>
                  </a:xfrm>
                  <a:prstGeom prst="rect">
                    <a:avLst/>
                  </a:prstGeom>
                </p:spPr>
              </p:pic>
              <p:pic>
                <p:nvPicPr>
                  <p:cNvPr id="27" name="圖片 26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210" b="95556" l="2178" r="97822">
                                <a14:foregroundMark x1="51361" y1="28642" x2="68966" y2="26173"/>
                                <a14:foregroundMark x1="38838" y1="75309" x2="49002" y2="82222"/>
                                <a14:foregroundMark x1="17604" y1="65926" x2="17604" y2="6592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9065" y="878748"/>
                    <a:ext cx="3605594" cy="2650210"/>
                  </a:xfrm>
                  <a:prstGeom prst="rect">
                    <a:avLst/>
                  </a:prstGeom>
                </p:spPr>
              </p:pic>
              <p:pic>
                <p:nvPicPr>
                  <p:cNvPr id="28" name="圖片 27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1875" b="71094" l="0" r="56667">
                                <a14:foregroundMark x1="17083" y1="42969" x2="17083" y2="42969"/>
                                <a14:foregroundMark x1="13333" y1="53125" x2="13333" y2="53125"/>
                                <a14:foregroundMark x1="18333" y1="57813" x2="34167" y2="60156"/>
                                <a14:foregroundMark x1="47500" y1="49219" x2="53750" y2="52344"/>
                                <a14:foregroundMark x1="53750" y1="54688" x2="54167" y2="64063"/>
                                <a14:foregroundMark x1="10833" y1="48438" x2="4167" y2="50781"/>
                                <a14:foregroundMark x1="2917" y1="55469" x2="3750" y2="6718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86" t="21437" r="42272" b="22319"/>
                  <a:stretch/>
                </p:blipFill>
                <p:spPr>
                  <a:xfrm>
                    <a:off x="7395586" y="4705978"/>
                    <a:ext cx="301451" cy="160212"/>
                  </a:xfrm>
                  <a:prstGeom prst="rect">
                    <a:avLst/>
                  </a:prstGeom>
                </p:spPr>
              </p:pic>
              <p:pic>
                <p:nvPicPr>
                  <p:cNvPr id="29" name="圖片 28"/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72436" b="87821" l="14343" r="53785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835" t="71922" r="45938" b="12074"/>
                  <a:stretch/>
                </p:blipFill>
                <p:spPr>
                  <a:xfrm>
                    <a:off x="7668843" y="4615497"/>
                    <a:ext cx="277160" cy="70281"/>
                  </a:xfrm>
                  <a:prstGeom prst="rect">
                    <a:avLst/>
                  </a:prstGeom>
                </p:spPr>
              </p:pic>
              <p:cxnSp>
                <p:nvCxnSpPr>
                  <p:cNvPr id="30" name="直線接點 29"/>
                  <p:cNvCxnSpPr/>
                  <p:nvPr/>
                </p:nvCxnSpPr>
                <p:spPr>
                  <a:xfrm flipV="1">
                    <a:off x="7398614" y="4193523"/>
                    <a:ext cx="0" cy="363338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直線接點 30"/>
                  <p:cNvCxnSpPr/>
                  <p:nvPr/>
                </p:nvCxnSpPr>
                <p:spPr>
                  <a:xfrm flipH="1">
                    <a:off x="6669118" y="3306315"/>
                    <a:ext cx="275379" cy="887208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直線接點 31"/>
                  <p:cNvCxnSpPr/>
                  <p:nvPr/>
                </p:nvCxnSpPr>
                <p:spPr>
                  <a:xfrm flipH="1">
                    <a:off x="6852704" y="3306315"/>
                    <a:ext cx="211831" cy="810250"/>
                  </a:xfrm>
                  <a:prstGeom prst="line">
                    <a:avLst/>
                  </a:prstGeom>
                  <a:ln w="28575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7546311" y="3306315"/>
                    <a:ext cx="122532" cy="125054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2">
                    <a:schemeClr val="accent4"/>
                  </a:lnRef>
                  <a:fillRef idx="0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線接點 33"/>
                  <p:cNvCxnSpPr/>
                  <p:nvPr/>
                </p:nvCxnSpPr>
                <p:spPr>
                  <a:xfrm flipV="1">
                    <a:off x="7946003" y="4116565"/>
                    <a:ext cx="0" cy="440296"/>
                  </a:xfrm>
                  <a:prstGeom prst="line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2" name="圖片 11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83" t="42184" r="15338" b="11925"/>
                <a:stretch/>
              </p:blipFill>
              <p:spPr>
                <a:xfrm>
                  <a:off x="6903746" y="4831007"/>
                  <a:ext cx="3995188" cy="1392584"/>
                </a:xfrm>
                <a:prstGeom prst="rect">
                  <a:avLst/>
                </a:prstGeom>
              </p:spPr>
            </p:pic>
            <p:cxnSp>
              <p:nvCxnSpPr>
                <p:cNvPr id="13" name="直線接點 12"/>
                <p:cNvCxnSpPr/>
                <p:nvPr/>
              </p:nvCxnSpPr>
              <p:spPr>
                <a:xfrm>
                  <a:off x="10995954" y="4461040"/>
                  <a:ext cx="0" cy="1033826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線接點 13"/>
                <p:cNvCxnSpPr/>
                <p:nvPr/>
              </p:nvCxnSpPr>
              <p:spPr>
                <a:xfrm>
                  <a:off x="10898387" y="5485790"/>
                  <a:ext cx="103909" cy="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肘形接點 14"/>
                <p:cNvCxnSpPr/>
                <p:nvPr/>
              </p:nvCxnSpPr>
              <p:spPr>
                <a:xfrm rot="5400000" flipH="1" flipV="1">
                  <a:off x="10597860" y="4897779"/>
                  <a:ext cx="845591" cy="244534"/>
                </a:xfrm>
                <a:prstGeom prst="bentConnector3">
                  <a:avLst>
                    <a:gd name="adj1" fmla="val 332"/>
                  </a:avLst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線接點 15"/>
                <p:cNvCxnSpPr/>
                <p:nvPr/>
              </p:nvCxnSpPr>
              <p:spPr>
                <a:xfrm flipH="1">
                  <a:off x="6605324" y="4597250"/>
                  <a:ext cx="4548229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肘形接點 16"/>
                <p:cNvCxnSpPr/>
                <p:nvPr/>
              </p:nvCxnSpPr>
              <p:spPr>
                <a:xfrm rot="5400000" flipH="1" flipV="1">
                  <a:off x="10542009" y="4867596"/>
                  <a:ext cx="883034" cy="170276"/>
                </a:xfrm>
                <a:prstGeom prst="bentConnector3">
                  <a:avLst>
                    <a:gd name="adj1" fmla="val 632"/>
                  </a:avLst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接點 17"/>
                <p:cNvCxnSpPr/>
                <p:nvPr/>
              </p:nvCxnSpPr>
              <p:spPr>
                <a:xfrm flipH="1">
                  <a:off x="6605326" y="4520292"/>
                  <a:ext cx="44739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文字方塊 18"/>
                <p:cNvSpPr txBox="1"/>
                <p:nvPr/>
              </p:nvSpPr>
              <p:spPr>
                <a:xfrm>
                  <a:off x="8842311" y="4699509"/>
                  <a:ext cx="2800449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50" b="1" dirty="0">
                      <a:latin typeface="Arial" panose="020B0604020202020204" pitchFamily="34" charset="0"/>
                      <a:ea typeface="標楷體" panose="03000509000000000000" pitchFamily="65" charset="-120"/>
                    </a:rPr>
                    <a:t>TDS </a:t>
                  </a:r>
                  <a:r>
                    <a:rPr lang="zh-TW" altLang="en-US" sz="1050" b="1" dirty="0">
                      <a:latin typeface="Arial" panose="020B0604020202020204" pitchFamily="34" charset="0"/>
                      <a:ea typeface="標楷體" panose="03000509000000000000" pitchFamily="65" charset="-120"/>
                    </a:rPr>
                    <a:t>水質檢測模組</a:t>
                  </a:r>
                </a:p>
              </p:txBody>
            </p:sp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31500" b="77500" l="10590" r="56732">
                              <a14:foregroundMark x1="14977" y1="62750" x2="14977" y2="62750"/>
                              <a14:foregroundMark x1="35098" y1="63500" x2="35098" y2="63500"/>
                              <a14:foregroundMark x1="33888" y1="61000" x2="33888" y2="61000"/>
                              <a14:foregroundMark x1="14977" y1="49500" x2="15129" y2="62250"/>
                              <a14:foregroundMark x1="16641" y1="61250" x2="36309" y2="61250"/>
                              <a14:foregroundMark x1="15885" y1="64000" x2="36460" y2="63750"/>
                              <a14:foregroundMark x1="15280" y1="48750" x2="14826" y2="61750"/>
                              <a14:foregroundMark x1="15129" y1="62250" x2="15129" y2="64500"/>
                              <a14:foregroundMark x1="15885" y1="58750" x2="36309" y2="585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400" t="32240" r="42980" b="22400"/>
                <a:stretch/>
              </p:blipFill>
              <p:spPr>
                <a:xfrm rot="10800000">
                  <a:off x="7374699" y="2652639"/>
                  <a:ext cx="2935224" cy="1728216"/>
                </a:xfrm>
                <a:prstGeom prst="rect">
                  <a:avLst/>
                </a:prstGeom>
              </p:spPr>
            </p:pic>
            <p:sp>
              <p:nvSpPr>
                <p:cNvPr id="21" name="手繪多邊形 20"/>
                <p:cNvSpPr/>
                <p:nvPr/>
              </p:nvSpPr>
              <p:spPr>
                <a:xfrm>
                  <a:off x="3292850" y="3154624"/>
                  <a:ext cx="4126521" cy="965140"/>
                </a:xfrm>
                <a:custGeom>
                  <a:avLst/>
                  <a:gdLst>
                    <a:gd name="connsiteX0" fmla="*/ 58095 w 4115022"/>
                    <a:gd name="connsiteY0" fmla="*/ 549797 h 985594"/>
                    <a:gd name="connsiteX1" fmla="*/ 561594 w 4115022"/>
                    <a:gd name="connsiteY1" fmla="*/ 966486 h 985594"/>
                    <a:gd name="connsiteX2" fmla="*/ 4115022 w 4115022"/>
                    <a:gd name="connsiteY2" fmla="*/ 0 h 985594"/>
                    <a:gd name="connsiteX3" fmla="*/ 4115022 w 4115022"/>
                    <a:gd name="connsiteY3" fmla="*/ 0 h 985594"/>
                    <a:gd name="connsiteX0" fmla="*/ 20106 w 4077033"/>
                    <a:gd name="connsiteY0" fmla="*/ 549797 h 952989"/>
                    <a:gd name="connsiteX1" fmla="*/ 789823 w 4077033"/>
                    <a:gd name="connsiteY1" fmla="*/ 931762 h 952989"/>
                    <a:gd name="connsiteX2" fmla="*/ 4077033 w 4077033"/>
                    <a:gd name="connsiteY2" fmla="*/ 0 h 952989"/>
                    <a:gd name="connsiteX3" fmla="*/ 4077033 w 4077033"/>
                    <a:gd name="connsiteY3" fmla="*/ 0 h 952989"/>
                    <a:gd name="connsiteX0" fmla="*/ 3289 w 4060216"/>
                    <a:gd name="connsiteY0" fmla="*/ 549797 h 1012345"/>
                    <a:gd name="connsiteX1" fmla="*/ 84312 w 4060216"/>
                    <a:gd name="connsiteY1" fmla="*/ 920188 h 1012345"/>
                    <a:gd name="connsiteX2" fmla="*/ 773006 w 4060216"/>
                    <a:gd name="connsiteY2" fmla="*/ 931762 h 1012345"/>
                    <a:gd name="connsiteX3" fmla="*/ 4060216 w 4060216"/>
                    <a:gd name="connsiteY3" fmla="*/ 0 h 1012345"/>
                    <a:gd name="connsiteX4" fmla="*/ 4060216 w 4060216"/>
                    <a:gd name="connsiteY4" fmla="*/ 0 h 1012345"/>
                    <a:gd name="connsiteX0" fmla="*/ 3289 w 4060216"/>
                    <a:gd name="connsiteY0" fmla="*/ 549797 h 1012345"/>
                    <a:gd name="connsiteX1" fmla="*/ 84312 w 4060216"/>
                    <a:gd name="connsiteY1" fmla="*/ 920188 h 1012345"/>
                    <a:gd name="connsiteX2" fmla="*/ 773006 w 4060216"/>
                    <a:gd name="connsiteY2" fmla="*/ 931762 h 1012345"/>
                    <a:gd name="connsiteX3" fmla="*/ 4060216 w 4060216"/>
                    <a:gd name="connsiteY3" fmla="*/ 0 h 1012345"/>
                    <a:gd name="connsiteX4" fmla="*/ 4060216 w 4060216"/>
                    <a:gd name="connsiteY4" fmla="*/ 0 h 1012345"/>
                    <a:gd name="connsiteX0" fmla="*/ 3289 w 4060216"/>
                    <a:gd name="connsiteY0" fmla="*/ 549797 h 995870"/>
                    <a:gd name="connsiteX1" fmla="*/ 84312 w 4060216"/>
                    <a:gd name="connsiteY1" fmla="*/ 920188 h 995870"/>
                    <a:gd name="connsiteX2" fmla="*/ 773006 w 4060216"/>
                    <a:gd name="connsiteY2" fmla="*/ 931762 h 995870"/>
                    <a:gd name="connsiteX3" fmla="*/ 4060216 w 4060216"/>
                    <a:gd name="connsiteY3" fmla="*/ 0 h 995870"/>
                    <a:gd name="connsiteX4" fmla="*/ 4060216 w 4060216"/>
                    <a:gd name="connsiteY4" fmla="*/ 0 h 995870"/>
                    <a:gd name="connsiteX0" fmla="*/ 3289 w 4060216"/>
                    <a:gd name="connsiteY0" fmla="*/ 549797 h 941053"/>
                    <a:gd name="connsiteX1" fmla="*/ 84312 w 4060216"/>
                    <a:gd name="connsiteY1" fmla="*/ 920188 h 941053"/>
                    <a:gd name="connsiteX2" fmla="*/ 813517 w 4060216"/>
                    <a:gd name="connsiteY2" fmla="*/ 850739 h 941053"/>
                    <a:gd name="connsiteX3" fmla="*/ 4060216 w 4060216"/>
                    <a:gd name="connsiteY3" fmla="*/ 0 h 941053"/>
                    <a:gd name="connsiteX4" fmla="*/ 4060216 w 4060216"/>
                    <a:gd name="connsiteY4" fmla="*/ 0 h 941053"/>
                    <a:gd name="connsiteX0" fmla="*/ 8683 w 4065610"/>
                    <a:gd name="connsiteY0" fmla="*/ 549797 h 916385"/>
                    <a:gd name="connsiteX1" fmla="*/ 78132 w 4065610"/>
                    <a:gd name="connsiteY1" fmla="*/ 862315 h 916385"/>
                    <a:gd name="connsiteX2" fmla="*/ 818911 w 4065610"/>
                    <a:gd name="connsiteY2" fmla="*/ 850739 h 916385"/>
                    <a:gd name="connsiteX3" fmla="*/ 4065610 w 4065610"/>
                    <a:gd name="connsiteY3" fmla="*/ 0 h 916385"/>
                    <a:gd name="connsiteX4" fmla="*/ 4065610 w 4065610"/>
                    <a:gd name="connsiteY4" fmla="*/ 0 h 916385"/>
                    <a:gd name="connsiteX0" fmla="*/ 0 w 4056927"/>
                    <a:gd name="connsiteY0" fmla="*/ 549797 h 866707"/>
                    <a:gd name="connsiteX1" fmla="*/ 810228 w 4056927"/>
                    <a:gd name="connsiteY1" fmla="*/ 850739 h 866707"/>
                    <a:gd name="connsiteX2" fmla="*/ 4056927 w 4056927"/>
                    <a:gd name="connsiteY2" fmla="*/ 0 h 866707"/>
                    <a:gd name="connsiteX3" fmla="*/ 4056927 w 4056927"/>
                    <a:gd name="connsiteY3" fmla="*/ 0 h 866707"/>
                    <a:gd name="connsiteX0" fmla="*/ 0 w 4056927"/>
                    <a:gd name="connsiteY0" fmla="*/ 549797 h 916944"/>
                    <a:gd name="connsiteX1" fmla="*/ 491925 w 4056927"/>
                    <a:gd name="connsiteY1" fmla="*/ 902825 h 916944"/>
                    <a:gd name="connsiteX2" fmla="*/ 4056927 w 4056927"/>
                    <a:gd name="connsiteY2" fmla="*/ 0 h 916944"/>
                    <a:gd name="connsiteX3" fmla="*/ 4056927 w 4056927"/>
                    <a:gd name="connsiteY3" fmla="*/ 0 h 916944"/>
                    <a:gd name="connsiteX0" fmla="*/ 0 w 4056927"/>
                    <a:gd name="connsiteY0" fmla="*/ 549797 h 933781"/>
                    <a:gd name="connsiteX1" fmla="*/ 474563 w 4056927"/>
                    <a:gd name="connsiteY1" fmla="*/ 920187 h 933781"/>
                    <a:gd name="connsiteX2" fmla="*/ 4056927 w 4056927"/>
                    <a:gd name="connsiteY2" fmla="*/ 0 h 933781"/>
                    <a:gd name="connsiteX3" fmla="*/ 4056927 w 4056927"/>
                    <a:gd name="connsiteY3" fmla="*/ 0 h 933781"/>
                    <a:gd name="connsiteX0" fmla="*/ 0 w 4074289"/>
                    <a:gd name="connsiteY0" fmla="*/ 561372 h 934615"/>
                    <a:gd name="connsiteX1" fmla="*/ 491925 w 4074289"/>
                    <a:gd name="connsiteY1" fmla="*/ 920187 h 934615"/>
                    <a:gd name="connsiteX2" fmla="*/ 4074289 w 4074289"/>
                    <a:gd name="connsiteY2" fmla="*/ 0 h 934615"/>
                    <a:gd name="connsiteX3" fmla="*/ 4074289 w 4074289"/>
                    <a:gd name="connsiteY3" fmla="*/ 0 h 934615"/>
                    <a:gd name="connsiteX0" fmla="*/ 147 w 4074436"/>
                    <a:gd name="connsiteY0" fmla="*/ 561372 h 942513"/>
                    <a:gd name="connsiteX1" fmla="*/ 492072 w 4074436"/>
                    <a:gd name="connsiteY1" fmla="*/ 920187 h 942513"/>
                    <a:gd name="connsiteX2" fmla="*/ 4074436 w 4074436"/>
                    <a:gd name="connsiteY2" fmla="*/ 0 h 942513"/>
                    <a:gd name="connsiteX3" fmla="*/ 4074436 w 4074436"/>
                    <a:gd name="connsiteY3" fmla="*/ 0 h 942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4436" h="942513">
                      <a:moveTo>
                        <a:pt x="147" y="561372"/>
                      </a:moveTo>
                      <a:cubicBezTo>
                        <a:pt x="53198" y="797689"/>
                        <a:pt x="-186976" y="1013749"/>
                        <a:pt x="492072" y="920187"/>
                      </a:cubicBezTo>
                      <a:cubicBezTo>
                        <a:pt x="1171120" y="826625"/>
                        <a:pt x="3477375" y="153365"/>
                        <a:pt x="4074436" y="0"/>
                      </a:cubicBezTo>
                      <a:lnTo>
                        <a:pt x="4074436" y="0"/>
                      </a:lnTo>
                    </a:path>
                  </a:pathLst>
                </a:cu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  <p:cxnSp>
              <p:nvCxnSpPr>
                <p:cNvPr id="22" name="直線接點 21"/>
                <p:cNvCxnSpPr/>
                <p:nvPr/>
              </p:nvCxnSpPr>
              <p:spPr>
                <a:xfrm flipH="1">
                  <a:off x="5661809" y="3264061"/>
                  <a:ext cx="1747776" cy="133318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接點 22"/>
                <p:cNvCxnSpPr/>
                <p:nvPr/>
              </p:nvCxnSpPr>
              <p:spPr>
                <a:xfrm flipH="1">
                  <a:off x="6215605" y="3350872"/>
                  <a:ext cx="1193980" cy="1148771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4" name="文字方塊 23"/>
                <p:cNvSpPr txBox="1"/>
                <p:nvPr/>
              </p:nvSpPr>
              <p:spPr>
                <a:xfrm>
                  <a:off x="8740263" y="2735821"/>
                  <a:ext cx="1323439" cy="3385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1050" b="1" dirty="0">
                      <a:latin typeface="Arial" panose="020B0604020202020204" pitchFamily="34" charset="0"/>
                      <a:ea typeface="標楷體" panose="03000509000000000000" pitchFamily="65" charset="-120"/>
                    </a:rPr>
                    <a:t>水濁度感測器</a:t>
                  </a:r>
                </a:p>
              </p:txBody>
            </p:sp>
            <p:cxnSp>
              <p:nvCxnSpPr>
                <p:cNvPr id="25" name="弧形接點 24"/>
                <p:cNvCxnSpPr/>
                <p:nvPr/>
              </p:nvCxnSpPr>
              <p:spPr>
                <a:xfrm>
                  <a:off x="3177380" y="3717487"/>
                  <a:ext cx="7818574" cy="757806"/>
                </a:xfrm>
                <a:prstGeom prst="curvedConnector3">
                  <a:avLst>
                    <a:gd name="adj1" fmla="val 237"/>
                  </a:avLst>
                </a:prstGeom>
                <a:ln w="28575">
                  <a:solidFill>
                    <a:srgbClr val="0070C0"/>
                  </a:solidFill>
                </a:ln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4667" b="93833" l="17000" r="74000">
                            <a14:foregroundMark x1="57667" y1="8833" x2="57667" y2="8833"/>
                            <a14:foregroundMark x1="59667" y1="13167" x2="62167" y2="7333"/>
                            <a14:foregroundMark x1="63000" y1="15167" x2="65667" y2="8167"/>
                            <a14:foregroundMark x1="56167" y1="13167" x2="58333" y2="7833"/>
                            <a14:foregroundMark x1="59500" y1="14667" x2="60333" y2="12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66" t="3759" r="25605" b="6388"/>
              <a:stretch/>
            </p:blipFill>
            <p:spPr>
              <a:xfrm rot="14893999">
                <a:off x="5517616" y="1485304"/>
                <a:ext cx="1149373" cy="1801421"/>
              </a:xfrm>
              <a:prstGeom prst="rect">
                <a:avLst/>
              </a:prstGeom>
            </p:spPr>
          </p:pic>
          <p:cxnSp>
            <p:nvCxnSpPr>
              <p:cNvPr id="6" name="肘形接點 5"/>
              <p:cNvCxnSpPr/>
              <p:nvPr/>
            </p:nvCxnSpPr>
            <p:spPr>
              <a:xfrm rot="5400000">
                <a:off x="3876834" y="3047835"/>
                <a:ext cx="2164899" cy="761863"/>
              </a:xfrm>
              <a:prstGeom prst="bentConnector3">
                <a:avLst>
                  <a:gd name="adj1" fmla="val -1624"/>
                </a:avLst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肘形接點 6"/>
              <p:cNvCxnSpPr/>
              <p:nvPr/>
            </p:nvCxnSpPr>
            <p:spPr>
              <a:xfrm rot="5400000">
                <a:off x="3940996" y="3198031"/>
                <a:ext cx="2211236" cy="587203"/>
              </a:xfrm>
              <a:prstGeom prst="bentConnector3">
                <a:avLst>
                  <a:gd name="adj1" fmla="val 320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手繪多邊形 7"/>
              <p:cNvSpPr/>
              <p:nvPr/>
            </p:nvSpPr>
            <p:spPr>
              <a:xfrm>
                <a:off x="3381208" y="2464924"/>
                <a:ext cx="1973071" cy="1530850"/>
              </a:xfrm>
              <a:custGeom>
                <a:avLst/>
                <a:gdLst>
                  <a:gd name="connsiteX0" fmla="*/ 58095 w 4115022"/>
                  <a:gd name="connsiteY0" fmla="*/ 549797 h 985594"/>
                  <a:gd name="connsiteX1" fmla="*/ 561594 w 4115022"/>
                  <a:gd name="connsiteY1" fmla="*/ 966486 h 985594"/>
                  <a:gd name="connsiteX2" fmla="*/ 4115022 w 4115022"/>
                  <a:gd name="connsiteY2" fmla="*/ 0 h 985594"/>
                  <a:gd name="connsiteX3" fmla="*/ 4115022 w 4115022"/>
                  <a:gd name="connsiteY3" fmla="*/ 0 h 985594"/>
                  <a:gd name="connsiteX0" fmla="*/ 20106 w 4077033"/>
                  <a:gd name="connsiteY0" fmla="*/ 549797 h 952989"/>
                  <a:gd name="connsiteX1" fmla="*/ 789823 w 4077033"/>
                  <a:gd name="connsiteY1" fmla="*/ 931762 h 952989"/>
                  <a:gd name="connsiteX2" fmla="*/ 4077033 w 4077033"/>
                  <a:gd name="connsiteY2" fmla="*/ 0 h 952989"/>
                  <a:gd name="connsiteX3" fmla="*/ 4077033 w 4077033"/>
                  <a:gd name="connsiteY3" fmla="*/ 0 h 952989"/>
                  <a:gd name="connsiteX0" fmla="*/ 3289 w 4060216"/>
                  <a:gd name="connsiteY0" fmla="*/ 549797 h 1012345"/>
                  <a:gd name="connsiteX1" fmla="*/ 84312 w 4060216"/>
                  <a:gd name="connsiteY1" fmla="*/ 920188 h 1012345"/>
                  <a:gd name="connsiteX2" fmla="*/ 773006 w 4060216"/>
                  <a:gd name="connsiteY2" fmla="*/ 931762 h 1012345"/>
                  <a:gd name="connsiteX3" fmla="*/ 4060216 w 4060216"/>
                  <a:gd name="connsiteY3" fmla="*/ 0 h 1012345"/>
                  <a:gd name="connsiteX4" fmla="*/ 4060216 w 4060216"/>
                  <a:gd name="connsiteY4" fmla="*/ 0 h 1012345"/>
                  <a:gd name="connsiteX0" fmla="*/ 3289 w 4060216"/>
                  <a:gd name="connsiteY0" fmla="*/ 549797 h 1012345"/>
                  <a:gd name="connsiteX1" fmla="*/ 84312 w 4060216"/>
                  <a:gd name="connsiteY1" fmla="*/ 920188 h 1012345"/>
                  <a:gd name="connsiteX2" fmla="*/ 773006 w 4060216"/>
                  <a:gd name="connsiteY2" fmla="*/ 931762 h 1012345"/>
                  <a:gd name="connsiteX3" fmla="*/ 4060216 w 4060216"/>
                  <a:gd name="connsiteY3" fmla="*/ 0 h 1012345"/>
                  <a:gd name="connsiteX4" fmla="*/ 4060216 w 4060216"/>
                  <a:gd name="connsiteY4" fmla="*/ 0 h 1012345"/>
                  <a:gd name="connsiteX0" fmla="*/ 3289 w 4060216"/>
                  <a:gd name="connsiteY0" fmla="*/ 549797 h 995870"/>
                  <a:gd name="connsiteX1" fmla="*/ 84312 w 4060216"/>
                  <a:gd name="connsiteY1" fmla="*/ 920188 h 995870"/>
                  <a:gd name="connsiteX2" fmla="*/ 773006 w 4060216"/>
                  <a:gd name="connsiteY2" fmla="*/ 931762 h 995870"/>
                  <a:gd name="connsiteX3" fmla="*/ 4060216 w 4060216"/>
                  <a:gd name="connsiteY3" fmla="*/ 0 h 995870"/>
                  <a:gd name="connsiteX4" fmla="*/ 4060216 w 4060216"/>
                  <a:gd name="connsiteY4" fmla="*/ 0 h 995870"/>
                  <a:gd name="connsiteX0" fmla="*/ 3289 w 4060216"/>
                  <a:gd name="connsiteY0" fmla="*/ 549797 h 941053"/>
                  <a:gd name="connsiteX1" fmla="*/ 84312 w 4060216"/>
                  <a:gd name="connsiteY1" fmla="*/ 920188 h 941053"/>
                  <a:gd name="connsiteX2" fmla="*/ 813517 w 4060216"/>
                  <a:gd name="connsiteY2" fmla="*/ 850739 h 941053"/>
                  <a:gd name="connsiteX3" fmla="*/ 4060216 w 4060216"/>
                  <a:gd name="connsiteY3" fmla="*/ 0 h 941053"/>
                  <a:gd name="connsiteX4" fmla="*/ 4060216 w 4060216"/>
                  <a:gd name="connsiteY4" fmla="*/ 0 h 941053"/>
                  <a:gd name="connsiteX0" fmla="*/ 8683 w 4065610"/>
                  <a:gd name="connsiteY0" fmla="*/ 549797 h 916385"/>
                  <a:gd name="connsiteX1" fmla="*/ 78132 w 4065610"/>
                  <a:gd name="connsiteY1" fmla="*/ 862315 h 916385"/>
                  <a:gd name="connsiteX2" fmla="*/ 818911 w 4065610"/>
                  <a:gd name="connsiteY2" fmla="*/ 850739 h 916385"/>
                  <a:gd name="connsiteX3" fmla="*/ 4065610 w 4065610"/>
                  <a:gd name="connsiteY3" fmla="*/ 0 h 916385"/>
                  <a:gd name="connsiteX4" fmla="*/ 4065610 w 4065610"/>
                  <a:gd name="connsiteY4" fmla="*/ 0 h 916385"/>
                  <a:gd name="connsiteX0" fmla="*/ 0 w 4056927"/>
                  <a:gd name="connsiteY0" fmla="*/ 549797 h 866707"/>
                  <a:gd name="connsiteX1" fmla="*/ 810228 w 4056927"/>
                  <a:gd name="connsiteY1" fmla="*/ 850739 h 866707"/>
                  <a:gd name="connsiteX2" fmla="*/ 4056927 w 4056927"/>
                  <a:gd name="connsiteY2" fmla="*/ 0 h 866707"/>
                  <a:gd name="connsiteX3" fmla="*/ 4056927 w 4056927"/>
                  <a:gd name="connsiteY3" fmla="*/ 0 h 866707"/>
                  <a:gd name="connsiteX0" fmla="*/ 0 w 4056927"/>
                  <a:gd name="connsiteY0" fmla="*/ 549797 h 916944"/>
                  <a:gd name="connsiteX1" fmla="*/ 491925 w 4056927"/>
                  <a:gd name="connsiteY1" fmla="*/ 902825 h 916944"/>
                  <a:gd name="connsiteX2" fmla="*/ 4056927 w 4056927"/>
                  <a:gd name="connsiteY2" fmla="*/ 0 h 916944"/>
                  <a:gd name="connsiteX3" fmla="*/ 4056927 w 4056927"/>
                  <a:gd name="connsiteY3" fmla="*/ 0 h 916944"/>
                  <a:gd name="connsiteX0" fmla="*/ 0 w 4056927"/>
                  <a:gd name="connsiteY0" fmla="*/ 549797 h 933781"/>
                  <a:gd name="connsiteX1" fmla="*/ 474563 w 4056927"/>
                  <a:gd name="connsiteY1" fmla="*/ 920187 h 933781"/>
                  <a:gd name="connsiteX2" fmla="*/ 4056927 w 4056927"/>
                  <a:gd name="connsiteY2" fmla="*/ 0 h 933781"/>
                  <a:gd name="connsiteX3" fmla="*/ 4056927 w 4056927"/>
                  <a:gd name="connsiteY3" fmla="*/ 0 h 933781"/>
                  <a:gd name="connsiteX0" fmla="*/ 0 w 4074289"/>
                  <a:gd name="connsiteY0" fmla="*/ 561372 h 934615"/>
                  <a:gd name="connsiteX1" fmla="*/ 491925 w 4074289"/>
                  <a:gd name="connsiteY1" fmla="*/ 920187 h 934615"/>
                  <a:gd name="connsiteX2" fmla="*/ 4074289 w 4074289"/>
                  <a:gd name="connsiteY2" fmla="*/ 0 h 934615"/>
                  <a:gd name="connsiteX3" fmla="*/ 4074289 w 4074289"/>
                  <a:gd name="connsiteY3" fmla="*/ 0 h 934615"/>
                  <a:gd name="connsiteX0" fmla="*/ 147 w 4074436"/>
                  <a:gd name="connsiteY0" fmla="*/ 561372 h 942513"/>
                  <a:gd name="connsiteX1" fmla="*/ 492072 w 4074436"/>
                  <a:gd name="connsiteY1" fmla="*/ 920187 h 942513"/>
                  <a:gd name="connsiteX2" fmla="*/ 4074436 w 4074436"/>
                  <a:gd name="connsiteY2" fmla="*/ 0 h 942513"/>
                  <a:gd name="connsiteX3" fmla="*/ 4074436 w 4074436"/>
                  <a:gd name="connsiteY3" fmla="*/ 0 h 942513"/>
                  <a:gd name="connsiteX0" fmla="*/ -1 w 4074288"/>
                  <a:gd name="connsiteY0" fmla="*/ 561372 h 836198"/>
                  <a:gd name="connsiteX1" fmla="*/ 1090678 w 4074288"/>
                  <a:gd name="connsiteY1" fmla="*/ 800913 h 836198"/>
                  <a:gd name="connsiteX2" fmla="*/ 4074288 w 4074288"/>
                  <a:gd name="connsiteY2" fmla="*/ 0 h 836198"/>
                  <a:gd name="connsiteX3" fmla="*/ 4074288 w 4074288"/>
                  <a:gd name="connsiteY3" fmla="*/ 0 h 836198"/>
                  <a:gd name="connsiteX0" fmla="*/ 0 w 4142328"/>
                  <a:gd name="connsiteY0" fmla="*/ 721647 h 895481"/>
                  <a:gd name="connsiteX1" fmla="*/ 1158718 w 4142328"/>
                  <a:gd name="connsiteY1" fmla="*/ 800913 h 895481"/>
                  <a:gd name="connsiteX2" fmla="*/ 4142328 w 4142328"/>
                  <a:gd name="connsiteY2" fmla="*/ 0 h 895481"/>
                  <a:gd name="connsiteX3" fmla="*/ 4142328 w 4142328"/>
                  <a:gd name="connsiteY3" fmla="*/ 0 h 895481"/>
                  <a:gd name="connsiteX0" fmla="*/ 0 w 4142328"/>
                  <a:gd name="connsiteY0" fmla="*/ 733316 h 902665"/>
                  <a:gd name="connsiteX1" fmla="*/ 1158718 w 4142328"/>
                  <a:gd name="connsiteY1" fmla="*/ 812582 h 902665"/>
                  <a:gd name="connsiteX2" fmla="*/ 3082576 w 4142328"/>
                  <a:gd name="connsiteY2" fmla="*/ 80002 h 902665"/>
                  <a:gd name="connsiteX3" fmla="*/ 4142328 w 4142328"/>
                  <a:gd name="connsiteY3" fmla="*/ 11669 h 902665"/>
                  <a:gd name="connsiteX4" fmla="*/ 4142328 w 4142328"/>
                  <a:gd name="connsiteY4" fmla="*/ 11669 h 902665"/>
                  <a:gd name="connsiteX0" fmla="*/ 0 w 4142328"/>
                  <a:gd name="connsiteY0" fmla="*/ 733316 h 902665"/>
                  <a:gd name="connsiteX1" fmla="*/ 1158718 w 4142328"/>
                  <a:gd name="connsiteY1" fmla="*/ 812582 h 902665"/>
                  <a:gd name="connsiteX2" fmla="*/ 3082576 w 4142328"/>
                  <a:gd name="connsiteY2" fmla="*/ 80002 h 902665"/>
                  <a:gd name="connsiteX3" fmla="*/ 4142328 w 4142328"/>
                  <a:gd name="connsiteY3" fmla="*/ 11669 h 902665"/>
                  <a:gd name="connsiteX4" fmla="*/ 4142328 w 4142328"/>
                  <a:gd name="connsiteY4" fmla="*/ 11669 h 902665"/>
                  <a:gd name="connsiteX0" fmla="*/ 0 w 4142328"/>
                  <a:gd name="connsiteY0" fmla="*/ 733316 h 902665"/>
                  <a:gd name="connsiteX1" fmla="*/ 1158718 w 4142328"/>
                  <a:gd name="connsiteY1" fmla="*/ 812582 h 902665"/>
                  <a:gd name="connsiteX2" fmla="*/ 3082576 w 4142328"/>
                  <a:gd name="connsiteY2" fmla="*/ 80002 h 902665"/>
                  <a:gd name="connsiteX3" fmla="*/ 4142328 w 4142328"/>
                  <a:gd name="connsiteY3" fmla="*/ 11669 h 902665"/>
                  <a:gd name="connsiteX4" fmla="*/ 4142328 w 4142328"/>
                  <a:gd name="connsiteY4" fmla="*/ 11669 h 902665"/>
                  <a:gd name="connsiteX0" fmla="*/ 0 w 4232265"/>
                  <a:gd name="connsiteY0" fmla="*/ 732868 h 902217"/>
                  <a:gd name="connsiteX1" fmla="*/ 1158718 w 4232265"/>
                  <a:gd name="connsiteY1" fmla="*/ 812134 h 902217"/>
                  <a:gd name="connsiteX2" fmla="*/ 3082576 w 4232265"/>
                  <a:gd name="connsiteY2" fmla="*/ 79554 h 902217"/>
                  <a:gd name="connsiteX3" fmla="*/ 4142328 w 4232265"/>
                  <a:gd name="connsiteY3" fmla="*/ 11221 h 902217"/>
                  <a:gd name="connsiteX4" fmla="*/ 4183152 w 4232265"/>
                  <a:gd name="connsiteY4" fmla="*/ 3767 h 902217"/>
                  <a:gd name="connsiteX0" fmla="*/ 0 w 4228283"/>
                  <a:gd name="connsiteY0" fmla="*/ 730928 h 898579"/>
                  <a:gd name="connsiteX1" fmla="*/ 1158718 w 4228283"/>
                  <a:gd name="connsiteY1" fmla="*/ 810194 h 898579"/>
                  <a:gd name="connsiteX2" fmla="*/ 3137008 w 4228283"/>
                  <a:gd name="connsiteY2" fmla="*/ 103705 h 898579"/>
                  <a:gd name="connsiteX3" fmla="*/ 4142328 w 4228283"/>
                  <a:gd name="connsiteY3" fmla="*/ 9281 h 898579"/>
                  <a:gd name="connsiteX4" fmla="*/ 4183152 w 4228283"/>
                  <a:gd name="connsiteY4" fmla="*/ 1827 h 898579"/>
                  <a:gd name="connsiteX0" fmla="*/ 0 w 4228283"/>
                  <a:gd name="connsiteY0" fmla="*/ 730928 h 898579"/>
                  <a:gd name="connsiteX1" fmla="*/ 1158718 w 4228283"/>
                  <a:gd name="connsiteY1" fmla="*/ 810194 h 898579"/>
                  <a:gd name="connsiteX2" fmla="*/ 3137008 w 4228283"/>
                  <a:gd name="connsiteY2" fmla="*/ 103705 h 898579"/>
                  <a:gd name="connsiteX3" fmla="*/ 4142328 w 4228283"/>
                  <a:gd name="connsiteY3" fmla="*/ 9281 h 898579"/>
                  <a:gd name="connsiteX4" fmla="*/ 4183152 w 4228283"/>
                  <a:gd name="connsiteY4" fmla="*/ 1827 h 898579"/>
                  <a:gd name="connsiteX0" fmla="*/ 0 w 4228283"/>
                  <a:gd name="connsiteY0" fmla="*/ 730928 h 898579"/>
                  <a:gd name="connsiteX1" fmla="*/ 1158718 w 4228283"/>
                  <a:gd name="connsiteY1" fmla="*/ 810194 h 898579"/>
                  <a:gd name="connsiteX2" fmla="*/ 3137008 w 4228283"/>
                  <a:gd name="connsiteY2" fmla="*/ 103705 h 898579"/>
                  <a:gd name="connsiteX3" fmla="*/ 4142328 w 4228283"/>
                  <a:gd name="connsiteY3" fmla="*/ 9281 h 898579"/>
                  <a:gd name="connsiteX4" fmla="*/ 4183152 w 4228283"/>
                  <a:gd name="connsiteY4" fmla="*/ 1827 h 898579"/>
                  <a:gd name="connsiteX0" fmla="*/ 0 w 4228283"/>
                  <a:gd name="connsiteY0" fmla="*/ 730928 h 898579"/>
                  <a:gd name="connsiteX1" fmla="*/ 1158718 w 4228283"/>
                  <a:gd name="connsiteY1" fmla="*/ 810194 h 898579"/>
                  <a:gd name="connsiteX2" fmla="*/ 3137008 w 4228283"/>
                  <a:gd name="connsiteY2" fmla="*/ 103705 h 898579"/>
                  <a:gd name="connsiteX3" fmla="*/ 4142328 w 4228283"/>
                  <a:gd name="connsiteY3" fmla="*/ 9281 h 898579"/>
                  <a:gd name="connsiteX4" fmla="*/ 4183152 w 4228283"/>
                  <a:gd name="connsiteY4" fmla="*/ 1827 h 898579"/>
                  <a:gd name="connsiteX0" fmla="*/ 0 w 4228283"/>
                  <a:gd name="connsiteY0" fmla="*/ 730928 h 898579"/>
                  <a:gd name="connsiteX1" fmla="*/ 1158718 w 4228283"/>
                  <a:gd name="connsiteY1" fmla="*/ 810194 h 898579"/>
                  <a:gd name="connsiteX2" fmla="*/ 3137008 w 4228283"/>
                  <a:gd name="connsiteY2" fmla="*/ 103705 h 898579"/>
                  <a:gd name="connsiteX3" fmla="*/ 4142328 w 4228283"/>
                  <a:gd name="connsiteY3" fmla="*/ 9281 h 898579"/>
                  <a:gd name="connsiteX4" fmla="*/ 4183152 w 4228283"/>
                  <a:gd name="connsiteY4" fmla="*/ 1827 h 898579"/>
                  <a:gd name="connsiteX0" fmla="*/ 0 w 4228283"/>
                  <a:gd name="connsiteY0" fmla="*/ 730928 h 898579"/>
                  <a:gd name="connsiteX1" fmla="*/ 1158718 w 4228283"/>
                  <a:gd name="connsiteY1" fmla="*/ 810194 h 898579"/>
                  <a:gd name="connsiteX2" fmla="*/ 3137008 w 4228283"/>
                  <a:gd name="connsiteY2" fmla="*/ 103705 h 898579"/>
                  <a:gd name="connsiteX3" fmla="*/ 4142328 w 4228283"/>
                  <a:gd name="connsiteY3" fmla="*/ 9281 h 898579"/>
                  <a:gd name="connsiteX4" fmla="*/ 4183152 w 4228283"/>
                  <a:gd name="connsiteY4" fmla="*/ 1827 h 89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8283" h="898579">
                    <a:moveTo>
                      <a:pt x="0" y="730928"/>
                    </a:moveTo>
                    <a:cubicBezTo>
                      <a:pt x="53051" y="967245"/>
                      <a:pt x="635883" y="914731"/>
                      <a:pt x="1158718" y="810194"/>
                    </a:cubicBezTo>
                    <a:cubicBezTo>
                      <a:pt x="1681553" y="705657"/>
                      <a:pt x="2490052" y="296827"/>
                      <a:pt x="3137008" y="103705"/>
                    </a:cubicBezTo>
                    <a:cubicBezTo>
                      <a:pt x="3879221" y="-26053"/>
                      <a:pt x="3967971" y="26261"/>
                      <a:pt x="4142328" y="9281"/>
                    </a:cubicBezTo>
                    <a:cubicBezTo>
                      <a:pt x="4316685" y="-7699"/>
                      <a:pt x="4169544" y="4312"/>
                      <a:pt x="4183152" y="1827"/>
                    </a:cubicBezTo>
                  </a:path>
                </a:pathLst>
              </a:cu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5354279" y="1694364"/>
                <a:ext cx="1143903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050" b="1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水位感測器</a:t>
                </a: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764201" y="4287472"/>
                <a:ext cx="2037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-</a:t>
                </a:r>
                <a:endParaRPr lang="en-US" altLang="zh-TW" sz="900" dirty="0"/>
              </a:p>
              <a:p>
                <a:r>
                  <a:rPr lang="en-US" altLang="zh-TW" sz="900" dirty="0"/>
                  <a:t>+</a:t>
                </a:r>
                <a:endParaRPr lang="zh-TW" altLang="en-US" sz="900" dirty="0"/>
              </a:p>
            </p:txBody>
          </p:sp>
        </p:grpSp>
        <p:sp>
          <p:nvSpPr>
            <p:cNvPr id="35" name="TextBox 1"/>
            <p:cNvSpPr txBox="1">
              <a:spLocks noChangeArrowheads="1"/>
            </p:cNvSpPr>
            <p:nvPr/>
          </p:nvSpPr>
          <p:spPr bwMode="auto">
            <a:xfrm>
              <a:off x="1330513" y="357504"/>
              <a:ext cx="6482975" cy="60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TW" sz="3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Arduino</a:t>
              </a:r>
              <a:r>
                <a:rPr lang="zh-TW" altLang="en-US" sz="3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電路圖</a:t>
              </a:r>
              <a:endParaRPr lang="en-US" altLang="ko-KR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449505" y="2862242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Arduino </a:t>
              </a:r>
              <a:r>
                <a:rPr lang="en-US" altLang="zh-TW" dirty="0" err="1" smtClean="0"/>
                <a:t>uno</a:t>
              </a:r>
              <a:endParaRPr lang="zh-TW" altLang="en-US" dirty="0"/>
            </a:p>
          </p:txBody>
        </p:sp>
      </p:grpSp>
      <p:pic>
        <p:nvPicPr>
          <p:cNvPr id="38" name="Google Shape;596;p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9003" y="375033"/>
            <a:ext cx="761650" cy="4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86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5400000">
            <a:off x="8113931" y="2518467"/>
            <a:ext cx="689949" cy="65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83;p2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10800000">
            <a:off x="4835107" y="149565"/>
            <a:ext cx="620951" cy="719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109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iology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478</Words>
  <Application>Microsoft Office PowerPoint</Application>
  <PresentationFormat>如螢幕大小 (16:9)</PresentationFormat>
  <Paragraphs>140</Paragraphs>
  <Slides>12</Slides>
  <Notes>2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Abel</vt:lpstr>
      <vt:lpstr>微軟正黑體</vt:lpstr>
      <vt:lpstr>新細明體</vt:lpstr>
      <vt:lpstr>Fira Sans Extra Condensed Medium</vt:lpstr>
      <vt:lpstr>Arial</vt:lpstr>
      <vt:lpstr>Denk One</vt:lpstr>
      <vt:lpstr>標楷體</vt:lpstr>
      <vt:lpstr>Biology Lesson by SlidesGo</vt:lpstr>
      <vt:lpstr>水族箱監測系統</vt:lpstr>
      <vt:lpstr>01 動機與目的 02介紹 03硬體設備 04使用者介面 05功能 06Arduino電路圖 07分工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水族箱監測系統</dc:title>
  <dc:creator>user</dc:creator>
  <cp:lastModifiedBy>user</cp:lastModifiedBy>
  <cp:revision>32</cp:revision>
  <dcterms:modified xsi:type="dcterms:W3CDTF">2020-01-09T05:46:14Z</dcterms:modified>
</cp:coreProperties>
</file>